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727" r:id="rId5"/>
    <p:sldMasterId id="2147483670" r:id="rId6"/>
    <p:sldMasterId id="2147483718" r:id="rId7"/>
  </p:sldMasterIdLst>
  <p:notesMasterIdLst>
    <p:notesMasterId r:id="rId52"/>
  </p:notesMasterIdLst>
  <p:sldIdLst>
    <p:sldId id="256" r:id="rId8"/>
    <p:sldId id="260" r:id="rId9"/>
    <p:sldId id="259" r:id="rId10"/>
    <p:sldId id="302" r:id="rId11"/>
    <p:sldId id="261" r:id="rId12"/>
    <p:sldId id="283" r:id="rId13"/>
    <p:sldId id="264" r:id="rId14"/>
    <p:sldId id="268" r:id="rId15"/>
    <p:sldId id="267" r:id="rId16"/>
    <p:sldId id="266" r:id="rId17"/>
    <p:sldId id="265" r:id="rId18"/>
    <p:sldId id="275" r:id="rId19"/>
    <p:sldId id="294" r:id="rId20"/>
    <p:sldId id="269" r:id="rId21"/>
    <p:sldId id="274" r:id="rId22"/>
    <p:sldId id="273" r:id="rId23"/>
    <p:sldId id="272" r:id="rId24"/>
    <p:sldId id="271" r:id="rId25"/>
    <p:sldId id="270" r:id="rId26"/>
    <p:sldId id="278" r:id="rId27"/>
    <p:sldId id="279" r:id="rId28"/>
    <p:sldId id="295" r:id="rId29"/>
    <p:sldId id="280" r:id="rId30"/>
    <p:sldId id="296" r:id="rId31"/>
    <p:sldId id="281" r:id="rId32"/>
    <p:sldId id="282" r:id="rId33"/>
    <p:sldId id="284" r:id="rId34"/>
    <p:sldId id="285" r:id="rId35"/>
    <p:sldId id="286" r:id="rId36"/>
    <p:sldId id="276" r:id="rId37"/>
    <p:sldId id="287" r:id="rId38"/>
    <p:sldId id="289" r:id="rId39"/>
    <p:sldId id="290" r:id="rId40"/>
    <p:sldId id="298" r:id="rId41"/>
    <p:sldId id="291" r:id="rId42"/>
    <p:sldId id="299" r:id="rId43"/>
    <p:sldId id="292" r:id="rId44"/>
    <p:sldId id="293" r:id="rId45"/>
    <p:sldId id="303" r:id="rId46"/>
    <p:sldId id="288" r:id="rId47"/>
    <p:sldId id="306" r:id="rId48"/>
    <p:sldId id="297" r:id="rId49"/>
    <p:sldId id="305" r:id="rId50"/>
    <p:sldId id="301"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BV-Team Oberbayern" initials="LO" lastIdx="1" clrIdx="0">
    <p:extLst>
      <p:ext uri="{19B8F6BF-5375-455C-9EA6-DF929625EA0E}">
        <p15:presenceInfo xmlns:p15="http://schemas.microsoft.com/office/powerpoint/2012/main" userId="S::team-oberbayern@lbv.de::8f40a431-d7c1-488a-87c2-2b6ed6e8e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40" autoAdjust="0"/>
    <p:restoredTop sz="71795" autoAdjust="0"/>
  </p:normalViewPr>
  <p:slideViewPr>
    <p:cSldViewPr snapToGrid="0" snapToObjects="1">
      <p:cViewPr varScale="1">
        <p:scale>
          <a:sx n="49" d="100"/>
          <a:sy n="49" d="100"/>
        </p:scale>
        <p:origin x="126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E4457-40E7-E440-83D1-58A7BFFEB17E}" type="datetimeFigureOut">
              <a:rPr lang="de-DE" smtClean="0"/>
              <a:t>13.02.2020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8538F-1707-2D4F-82B6-84D761301399}" type="slidenum">
              <a:rPr lang="de-DE" smtClean="0"/>
              <a:t>‹Nr.›</a:t>
            </a:fld>
            <a:endParaRPr lang="de-DE"/>
          </a:p>
        </p:txBody>
      </p:sp>
    </p:spTree>
    <p:extLst>
      <p:ext uri="{BB962C8B-B14F-4D97-AF65-F5344CB8AC3E}">
        <p14:creationId xmlns:p14="http://schemas.microsoft.com/office/powerpoint/2010/main" val="15772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abu.de/tiere-und-pflanzen/voegel/vogelkunde/25606.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nabu.de/natur-und-landschaft/natur-erleben/spiele-apps-klingeltoene/vogelwelt.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 Rauchschwalben</a:t>
            </a:r>
          </a:p>
        </p:txBody>
      </p:sp>
      <p:sp>
        <p:nvSpPr>
          <p:cNvPr id="4" name="Foliennummernplatzhalter 3"/>
          <p:cNvSpPr>
            <a:spLocks noGrp="1"/>
          </p:cNvSpPr>
          <p:nvPr>
            <p:ph type="sldNum" sz="quarter" idx="5"/>
          </p:nvPr>
        </p:nvSpPr>
        <p:spPr/>
        <p:txBody>
          <a:bodyPr/>
          <a:lstStyle/>
          <a:p>
            <a:fld id="{A7F8538F-1707-2D4F-82B6-84D761301399}" type="slidenum">
              <a:rPr lang="de-DE" smtClean="0"/>
              <a:t>1</a:t>
            </a:fld>
            <a:endParaRPr lang="de-DE"/>
          </a:p>
        </p:txBody>
      </p:sp>
    </p:spTree>
    <p:extLst>
      <p:ext uri="{BB962C8B-B14F-4D97-AF65-F5344CB8AC3E}">
        <p14:creationId xmlns:p14="http://schemas.microsoft.com/office/powerpoint/2010/main" val="20466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Die Kohlmeise </a:t>
            </a:r>
            <a:r>
              <a:rPr lang="de-DE" sz="1200" kern="1200" dirty="0">
                <a:solidFill>
                  <a:schemeClr val="tx1"/>
                </a:solidFill>
                <a:effectLst/>
                <a:latin typeface="+mn-lt"/>
                <a:ea typeface="+mn-ea"/>
                <a:cs typeface="+mn-cs"/>
              </a:rPr>
              <a:t>gehört sicherlich zu den bekanntesten und beliebtesten Vogelarten in unseren Gärten. </a:t>
            </a:r>
            <a:r>
              <a:rPr lang="de-DE" sz="1200" u="sng" kern="1200" dirty="0">
                <a:solidFill>
                  <a:schemeClr val="tx1"/>
                </a:solidFill>
                <a:effectLst/>
                <a:latin typeface="+mn-lt"/>
                <a:ea typeface="+mn-ea"/>
                <a:cs typeface="+mn-cs"/>
              </a:rPr>
              <a:t>Intelligent, anpassungsfähig und frech wie sie ist, kommt sie mit ihren menschlichen Nachbarn prima zurecht.</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Den Namen trägt die Kohlmeise wegen ihrer kohlrabenschwarzen Gesichtskappe</a:t>
            </a:r>
            <a:r>
              <a:rPr lang="de-DE" sz="1200" kern="1200" dirty="0">
                <a:solidFill>
                  <a:schemeClr val="tx1"/>
                </a:solidFill>
                <a:effectLst/>
                <a:latin typeface="+mn-lt"/>
                <a:ea typeface="+mn-ea"/>
                <a:cs typeface="+mn-cs"/>
              </a:rPr>
              <a:t>. Über die gelbe Brust und den gleichfarbigen Bauch ist ein schwarzer Strich zu erkennen. Die Kohlmeise ernährt sich im Winter von Bucheckern, Haselnüssen, Obst und Sämereien. Im Frühjahr frisst sie überwiegend von Hummeln, Bienen, Blattwespen und Hornmilben. Für ihr Nest verwendet sie Moos, Grashalme, Kiefernhalme und Flechten. Das Gelege besteht aus sechs bis zwölf, manchmal sogar aus fünfzehn Eiern. Sie füttert ihre Jungen vor allem mit Spinnen, Insekten und Insektenlarven. Bis zu 900 mal am Tag fliegen die Vogeleltern zu ihrem Nest um die Jungen zu versorgen </a:t>
            </a:r>
            <a:r>
              <a:rPr lang="de-DE" sz="1200" u="sng" kern="1200" dirty="0">
                <a:solidFill>
                  <a:schemeClr val="tx1"/>
                </a:solidFill>
                <a:effectLst/>
                <a:latin typeface="+mn-lt"/>
                <a:ea typeface="+mn-ea"/>
                <a:cs typeface="+mn-cs"/>
              </a:rPr>
              <a:t>und leisten auf diese Weise nebenbei einen nicht zu unterschätzenden Beitrag zur biologischen Schädlingsbekämpfung.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Nistplatzwahl fällt meist auf Laub- und Mischwälder. Aber auch Parks, Friedhöfe und Obstgärten nutzt sie zum Brüten. Gerne nimmt sie aber auch künstliche Nisthilfen, sprich Nistkästen, an. Neben dem typischen Ruf „</a:t>
            </a:r>
            <a:r>
              <a:rPr lang="de-DE" sz="1200" kern="1200" dirty="0" err="1">
                <a:solidFill>
                  <a:schemeClr val="tx1"/>
                </a:solidFill>
                <a:effectLst/>
                <a:latin typeface="+mn-lt"/>
                <a:ea typeface="+mn-ea"/>
                <a:cs typeface="+mn-cs"/>
              </a:rPr>
              <a:t>zizibäh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zizibäh</a:t>
            </a:r>
            <a:r>
              <a:rPr lang="de-DE" sz="1200" kern="1200" dirty="0">
                <a:solidFill>
                  <a:schemeClr val="tx1"/>
                </a:solidFill>
                <a:effectLst/>
                <a:latin typeface="+mn-lt"/>
                <a:ea typeface="+mn-ea"/>
                <a:cs typeface="+mn-cs"/>
              </a:rPr>
              <a:t>“ verfügen Kohlmeisen über ein reichhaltiges Repertoire an Gesangsmotiven. </a:t>
            </a:r>
            <a:r>
              <a:rPr lang="de-DE" sz="1200" u="sng" kern="1200" dirty="0">
                <a:solidFill>
                  <a:schemeClr val="tx1"/>
                </a:solidFill>
                <a:effectLst/>
                <a:latin typeface="+mn-lt"/>
                <a:ea typeface="+mn-ea"/>
                <a:cs typeface="+mn-cs"/>
              </a:rPr>
              <a:t>Hinzu kommt ihr Talent zum Nachahmen anderer </a:t>
            </a:r>
            <a:r>
              <a:rPr lang="de-DE" sz="1200" u="sng" kern="1200" dirty="0" err="1">
                <a:solidFill>
                  <a:schemeClr val="tx1"/>
                </a:solidFill>
                <a:effectLst/>
                <a:latin typeface="+mn-lt"/>
                <a:ea typeface="+mn-ea"/>
                <a:cs typeface="+mn-cs"/>
              </a:rPr>
              <a:t>Meisenstimmen</a:t>
            </a:r>
            <a:r>
              <a:rPr lang="de-DE" sz="1200" kern="1200" dirty="0">
                <a:solidFill>
                  <a:schemeClr val="tx1"/>
                </a:solidFill>
                <a:effectLst/>
                <a:latin typeface="+mn-lt"/>
                <a:ea typeface="+mn-ea"/>
                <a:cs typeface="+mn-cs"/>
              </a:rPr>
              <a:t>. Am Gesang alleine sind sie daher gar nicht so einfach zu bestimmen.</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25</a:t>
            </a:fld>
            <a:endParaRPr lang="de-DE"/>
          </a:p>
        </p:txBody>
      </p:sp>
    </p:spTree>
    <p:extLst>
      <p:ext uri="{BB962C8B-B14F-4D97-AF65-F5344CB8AC3E}">
        <p14:creationId xmlns:p14="http://schemas.microsoft.com/office/powerpoint/2010/main" val="353422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Der </a:t>
            </a:r>
            <a:r>
              <a:rPr lang="de-DE" sz="1200" b="1" kern="1200" dirty="0">
                <a:solidFill>
                  <a:schemeClr val="tx1"/>
                </a:solidFill>
                <a:effectLst/>
                <a:latin typeface="+mn-lt"/>
                <a:ea typeface="+mn-ea"/>
                <a:cs typeface="+mn-cs"/>
              </a:rPr>
              <a:t>Star </a:t>
            </a:r>
            <a:r>
              <a:rPr lang="de-DE" sz="1200" kern="1200" dirty="0">
                <a:solidFill>
                  <a:schemeClr val="tx1"/>
                </a:solidFill>
                <a:effectLst/>
                <a:latin typeface="+mn-lt"/>
                <a:ea typeface="+mn-ea"/>
                <a:cs typeface="+mn-cs"/>
              </a:rPr>
              <a:t>zeigt sich im Frühling in einem schwarzen Gefieder, das je nach Lichteinfall metallisch grün, blau oder violett glänzt, und auf der Oberseite weiße Punkte hat. Zur Brutzeit haben Männchen und Weibchen einen auffällig gelben Schnabel. Die Jungvögel sind einheitlich graubraun. Im Spätsommer tragen die </a:t>
            </a:r>
            <a:r>
              <a:rPr lang="de-DE" sz="1200" kern="1200" dirty="0" err="1">
                <a:solidFill>
                  <a:schemeClr val="tx1"/>
                </a:solidFill>
                <a:effectLst/>
                <a:latin typeface="+mn-lt"/>
                <a:ea typeface="+mn-ea"/>
                <a:cs typeface="+mn-cs"/>
              </a:rPr>
              <a:t>Stare</a:t>
            </a:r>
            <a:r>
              <a:rPr lang="de-DE" sz="1200" kern="1200" dirty="0">
                <a:solidFill>
                  <a:schemeClr val="tx1"/>
                </a:solidFill>
                <a:effectLst/>
                <a:latin typeface="+mn-lt"/>
                <a:ea typeface="+mn-ea"/>
                <a:cs typeface="+mn-cs"/>
              </a:rPr>
              <a:t> ein braunes Federkleid mit weißen Punkten, die von den hellen Spitzen der Federn herrühren. Der Schnabel ist nun dunkel und im Laufe des Herbstes und Winters wird das gesamte Gefieder dunkler und die Punkte verschwinden.</a:t>
            </a:r>
          </a:p>
          <a:p>
            <a:r>
              <a:rPr lang="de-DE" sz="1200" kern="1200" dirty="0">
                <a:solidFill>
                  <a:schemeClr val="tx1"/>
                </a:solidFill>
                <a:effectLst/>
                <a:latin typeface="+mn-lt"/>
                <a:ea typeface="+mn-ea"/>
                <a:cs typeface="+mn-cs"/>
              </a:rPr>
              <a:t>Der Star gibt eine Reihe von pfeifenden, zischenden, gepressten und schnalzenden Geräuschen von sich. Zudem kann er </a:t>
            </a:r>
            <a:r>
              <a:rPr lang="de-DE" sz="1200" u="sng" kern="1200" dirty="0">
                <a:solidFill>
                  <a:schemeClr val="tx1"/>
                </a:solidFill>
                <a:effectLst/>
                <a:latin typeface="+mn-lt"/>
                <a:ea typeface="+mn-ea"/>
                <a:cs typeface="+mn-cs"/>
              </a:rPr>
              <a:t>andere Vogelstimmen oder Umgebungsgeräusche perfekt imitieren</a:t>
            </a:r>
            <a:r>
              <a:rPr lang="de-DE" sz="1200" kern="1200" dirty="0">
                <a:solidFill>
                  <a:schemeClr val="tx1"/>
                </a:solidFill>
                <a:effectLst/>
                <a:latin typeface="+mn-lt"/>
                <a:ea typeface="+mn-ea"/>
                <a:cs typeface="+mn-cs"/>
              </a:rPr>
              <a:t>. Der Star brütet in Höhlen (natürliche Baumhöhlen, </a:t>
            </a:r>
            <a:r>
              <a:rPr lang="de-DE" sz="1200" kern="1200" dirty="0" err="1">
                <a:solidFill>
                  <a:schemeClr val="tx1"/>
                </a:solidFill>
                <a:effectLst/>
                <a:latin typeface="+mn-lt"/>
                <a:ea typeface="+mn-ea"/>
                <a:cs typeface="+mn-cs"/>
              </a:rPr>
              <a:t>Spechthöhlen</a:t>
            </a:r>
            <a:r>
              <a:rPr lang="de-DE" sz="1200" kern="1200" dirty="0">
                <a:solidFill>
                  <a:schemeClr val="tx1"/>
                </a:solidFill>
                <a:effectLst/>
                <a:latin typeface="+mn-lt"/>
                <a:ea typeface="+mn-ea"/>
                <a:cs typeface="+mn-cs"/>
              </a:rPr>
              <a:t>, Mauerhöhlen, Nisthilfen, etc.) und legt vier bis sechs Eier. Die Jungen werden nach ca.3 Wochen flügge. In unseren Gärten ist er vor allem dann zu sehen, wenn Nisthilfen für ihn aufgestellt sind.</a:t>
            </a:r>
          </a:p>
          <a:p>
            <a:r>
              <a:rPr lang="de-DE" sz="1200" kern="1200" dirty="0">
                <a:solidFill>
                  <a:schemeClr val="tx1"/>
                </a:solidFill>
                <a:effectLst/>
                <a:latin typeface="+mn-lt"/>
                <a:ea typeface="+mn-ea"/>
                <a:cs typeface="+mn-cs"/>
              </a:rPr>
              <a:t>Die Nahrung des Stars ist vielseitig und richtet sich nach der Jahreszeit. Insekten, Spinnen, Würmer, Samen, Früchte und Beeren. Der Star ist ein </a:t>
            </a:r>
            <a:r>
              <a:rPr lang="de-DE" sz="1200" b="1" kern="1200" dirty="0">
                <a:solidFill>
                  <a:schemeClr val="tx1"/>
                </a:solidFill>
                <a:effectLst/>
                <a:latin typeface="+mn-lt"/>
                <a:ea typeface="+mn-ea"/>
                <a:cs typeface="+mn-cs"/>
              </a:rPr>
              <a:t>Zugvogel</a:t>
            </a:r>
            <a:r>
              <a:rPr lang="de-DE" sz="1200" kern="1200" dirty="0">
                <a:solidFill>
                  <a:schemeClr val="tx1"/>
                </a:solidFill>
                <a:effectLst/>
                <a:latin typeface="+mn-lt"/>
                <a:ea typeface="+mn-ea"/>
                <a:cs typeface="+mn-cs"/>
              </a:rPr>
              <a:t>. Er legt eine relativ kurze Strecke ins Winterquartier, das sich im </a:t>
            </a:r>
            <a:r>
              <a:rPr lang="de-DE" sz="1200" kern="1200" dirty="0" err="1">
                <a:solidFill>
                  <a:schemeClr val="tx1"/>
                </a:solidFill>
                <a:effectLst/>
                <a:latin typeface="+mn-lt"/>
                <a:ea typeface="+mn-ea"/>
                <a:cs typeface="+mn-cs"/>
              </a:rPr>
              <a:t>Mittelmeergebit</a:t>
            </a:r>
            <a:r>
              <a:rPr lang="de-DE" sz="1200" kern="1200" dirty="0">
                <a:solidFill>
                  <a:schemeClr val="tx1"/>
                </a:solidFill>
                <a:effectLst/>
                <a:latin typeface="+mn-lt"/>
                <a:ea typeface="+mn-ea"/>
                <a:cs typeface="+mn-cs"/>
              </a:rPr>
              <a:t> und teilweise in Nordafrika befindet, zurück.</a:t>
            </a:r>
          </a:p>
          <a:p>
            <a:r>
              <a:rPr lang="de-DE" sz="1200" kern="1200" dirty="0">
                <a:solidFill>
                  <a:schemeClr val="tx1"/>
                </a:solidFill>
                <a:effectLst/>
                <a:latin typeface="+mn-lt"/>
                <a:ea typeface="+mn-ea"/>
                <a:cs typeface="+mn-cs"/>
              </a:rPr>
              <a:t>Die ersten </a:t>
            </a:r>
            <a:r>
              <a:rPr lang="de-DE" sz="1200" kern="1200" dirty="0" err="1">
                <a:solidFill>
                  <a:schemeClr val="tx1"/>
                </a:solidFill>
                <a:effectLst/>
                <a:latin typeface="+mn-lt"/>
                <a:ea typeface="+mn-ea"/>
                <a:cs typeface="+mn-cs"/>
              </a:rPr>
              <a:t>Stare</a:t>
            </a:r>
            <a:r>
              <a:rPr lang="de-DE" sz="1200" kern="1200" dirty="0">
                <a:solidFill>
                  <a:schemeClr val="tx1"/>
                </a:solidFill>
                <a:effectLst/>
                <a:latin typeface="+mn-lt"/>
                <a:ea typeface="+mn-ea"/>
                <a:cs typeface="+mn-cs"/>
              </a:rPr>
              <a:t> sind in Bayern bereits ab Februar zu sehen. In geringer Zahl überwintert der Star, auf Grund der Klimaerwärmung, auch in Bayern. Als Kurzstreckenzieher kann er sich den veränderten klimatischen Bedingungen schnell anpassen und sein Zugverhalten ändern.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26</a:t>
            </a:fld>
            <a:endParaRPr lang="de-DE"/>
          </a:p>
        </p:txBody>
      </p:sp>
    </p:spTree>
    <p:extLst>
      <p:ext uri="{BB962C8B-B14F-4D97-AF65-F5344CB8AC3E}">
        <p14:creationId xmlns:p14="http://schemas.microsoft.com/office/powerpoint/2010/main" val="214599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Lebhaft und keck sind die Blaumeisen. </a:t>
            </a:r>
            <a:r>
              <a:rPr lang="de-DE" sz="1200" kern="1200" dirty="0">
                <a:solidFill>
                  <a:schemeClr val="tx1"/>
                </a:solidFill>
                <a:effectLst/>
                <a:latin typeface="+mn-lt"/>
                <a:ea typeface="+mn-ea"/>
                <a:cs typeface="+mn-cs"/>
              </a:rPr>
              <a:t>Blaumeisen fehlt auf dem Bauch der markante schwarze Streifen der Kohlmeisen. Stattdessen fallen bei ihr </a:t>
            </a:r>
            <a:r>
              <a:rPr lang="de-DE" sz="1200" b="1" kern="1200" dirty="0">
                <a:solidFill>
                  <a:schemeClr val="tx1"/>
                </a:solidFill>
                <a:effectLst/>
                <a:latin typeface="+mn-lt"/>
                <a:ea typeface="+mn-ea"/>
                <a:cs typeface="+mn-cs"/>
              </a:rPr>
              <a:t>das blaue Käppchen </a:t>
            </a:r>
            <a:r>
              <a:rPr lang="de-DE" sz="1200" kern="1200" dirty="0">
                <a:solidFill>
                  <a:schemeClr val="tx1"/>
                </a:solidFill>
                <a:effectLst/>
                <a:latin typeface="+mn-lt"/>
                <a:ea typeface="+mn-ea"/>
                <a:cs typeface="+mn-cs"/>
              </a:rPr>
              <a:t>über dem weißen Gesicht, ein schwarzer Augenstreif und die ebenfalls blau gefärbten Flügel- und Schwanzfedern ins Auge. Sie sind die kleineren Schwestern der Kohlmeise und häufige Gäste in unseren Gärten, sobald dort ein paar ältere Bäume stehen. Jungvögel sind matter gefärbt und wirken mit ihrer grünlichen Kappe und gelblichen Wangen ein wenig schmuddelig gegenüber ihren Eltern.</a:t>
            </a:r>
          </a:p>
          <a:p>
            <a:r>
              <a:rPr lang="de-DE" sz="1200" kern="1200" dirty="0">
                <a:solidFill>
                  <a:schemeClr val="tx1"/>
                </a:solidFill>
                <a:effectLst/>
                <a:latin typeface="+mn-lt"/>
                <a:ea typeface="+mn-ea"/>
                <a:cs typeface="+mn-cs"/>
              </a:rPr>
              <a:t>Blaumeisen sind sehr lebhaft. Ständig in Bewegung hangeln sie oftmals kopfunter selbst an dünnen Zweigen. In der Nähe ihrer Nisthöhle sind sie sehr wachsam und warnen mit einem kräftigen „</a:t>
            </a:r>
            <a:r>
              <a:rPr lang="de-DE" sz="1200" kern="1200" dirty="0" err="1">
                <a:solidFill>
                  <a:schemeClr val="tx1"/>
                </a:solidFill>
                <a:effectLst/>
                <a:latin typeface="+mn-lt"/>
                <a:ea typeface="+mn-ea"/>
                <a:cs typeface="+mn-cs"/>
              </a:rPr>
              <a:t>tscherrretetet</a:t>
            </a:r>
            <a:r>
              <a:rPr lang="de-DE" sz="1200" kern="1200" dirty="0">
                <a:solidFill>
                  <a:schemeClr val="tx1"/>
                </a:solidFill>
                <a:effectLst/>
                <a:latin typeface="+mn-lt"/>
                <a:ea typeface="+mn-ea"/>
                <a:cs typeface="+mn-cs"/>
              </a:rPr>
              <a:t>“. Ihr Gesang ist sehr abwechslungsreich. Meist beginnt er mit einem hohen „</a:t>
            </a:r>
            <a:r>
              <a:rPr lang="de-DE" sz="1200" kern="1200" dirty="0" err="1">
                <a:solidFill>
                  <a:schemeClr val="tx1"/>
                </a:solidFill>
                <a:effectLst/>
                <a:latin typeface="+mn-lt"/>
                <a:ea typeface="+mn-ea"/>
                <a:cs typeface="+mn-cs"/>
              </a:rPr>
              <a:t>tii-tii</a:t>
            </a:r>
            <a:r>
              <a:rPr lang="de-DE" sz="1200" kern="1200" dirty="0">
                <a:solidFill>
                  <a:schemeClr val="tx1"/>
                </a:solidFill>
                <a:effectLst/>
                <a:latin typeface="+mn-lt"/>
                <a:ea typeface="+mn-ea"/>
                <a:cs typeface="+mn-cs"/>
              </a:rPr>
              <a:t>“ und endet mit einem hübschen Triller. Bettelrufe der Jungvögel machen schon im Mai auf ihre Nisthöhle aufmerksam. Nach dem Ausfliegen hält der Familienverband noch etwa zwei Wochen zusammen. Bei acht bis zehn Jungvögeln einer Brut sind sie im Garten dann weder zu übersehen noch zu überhören. Gerade wenn ein Garten erst frisch angelegt wurde und größere Bäume mit natürlichen Höhlen fehlen, kann der Blaumeise mit dem klassischen „</a:t>
            </a:r>
            <a:r>
              <a:rPr lang="de-DE" sz="1200" kern="1200" dirty="0" err="1">
                <a:solidFill>
                  <a:schemeClr val="tx1"/>
                </a:solidFill>
                <a:effectLst/>
                <a:latin typeface="+mn-lt"/>
                <a:ea typeface="+mn-ea"/>
                <a:cs typeface="+mn-cs"/>
              </a:rPr>
              <a:t>Meisenkasten</a:t>
            </a:r>
            <a:r>
              <a:rPr lang="de-DE" sz="1200" kern="1200" dirty="0">
                <a:solidFill>
                  <a:schemeClr val="tx1"/>
                </a:solidFill>
                <a:effectLst/>
                <a:latin typeface="+mn-lt"/>
                <a:ea typeface="+mn-ea"/>
                <a:cs typeface="+mn-cs"/>
              </a:rPr>
              <a:t>“ geholfen werden.</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27</a:t>
            </a:fld>
            <a:endParaRPr lang="de-DE"/>
          </a:p>
        </p:txBody>
      </p:sp>
    </p:spTree>
    <p:extLst>
      <p:ext uri="{BB962C8B-B14F-4D97-AF65-F5344CB8AC3E}">
        <p14:creationId xmlns:p14="http://schemas.microsoft.com/office/powerpoint/2010/main" val="382949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a:t>
            </a:r>
            <a:r>
              <a:rPr lang="de-DE" sz="1200" b="1" kern="1200" dirty="0">
                <a:solidFill>
                  <a:schemeClr val="tx1"/>
                </a:solidFill>
                <a:effectLst/>
                <a:latin typeface="+mn-lt"/>
                <a:ea typeface="+mn-ea"/>
                <a:cs typeface="+mn-cs"/>
              </a:rPr>
              <a:t>Mehlschwalbe</a:t>
            </a:r>
            <a:r>
              <a:rPr lang="de-DE" sz="1200" kern="1200" dirty="0">
                <a:solidFill>
                  <a:schemeClr val="tx1"/>
                </a:solidFill>
                <a:effectLst/>
                <a:latin typeface="+mn-lt"/>
                <a:ea typeface="+mn-ea"/>
                <a:cs typeface="+mn-cs"/>
              </a:rPr>
              <a:t> ist die einzige Vogelart in Deutschland, die an der ganzen Unterseite und an den Beinen und Füßen weiß ist. Sie sieht daher aus, als sei sie im Mehl gelandet. Die nah verwandte Rauchschwalbe hat eine graue Unterseite und einen sehr viel tiefer gegabelten Schwanz. Im Flug ist bei der Mehlschwalbe manchmal der weiße Bürzel (am Ende des Rückens) zu erkennen  Dieser Vogel zwitschert leise und schwätzend, ohne Triller. Mehlschwalben ernähren sich von kleinen Fluginsekten. Vor einsetzendem Regen fliegen Mücken sehr niedrig über dem Boden oder über Wasseroberflächen und werden von den Schwalben dann im Tiefflug erbeutet. </a:t>
            </a:r>
            <a:r>
              <a:rPr lang="de-DE" sz="1200" u="sng" kern="1200" dirty="0">
                <a:solidFill>
                  <a:schemeClr val="tx1"/>
                </a:solidFill>
                <a:effectLst/>
                <a:latin typeface="+mn-lt"/>
                <a:ea typeface="+mn-ea"/>
                <a:cs typeface="+mn-cs"/>
              </a:rPr>
              <a:t>Tief fliegende Schwalben gelten seit jeher als Zeichen dafür, dass das Wetter schlechter wird</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Ursprünglich nisteten sie an steilen Felsen und Klippen. Heute kleben sie ihre Nester aus feuchtem Lehm, den sie mit etwas Speichel versetzen, an Hauswände. Sie sind sehr brutorttreu, kehren also immer wieder an ihren Nistplatz zurück. Sie brüten von April bis September und legen etwa 4-5 Eier. Mehlschwalben sind in ihren Beständen stark zurückgegangen. Eine der Ursachen ist, dass sie nicht mehr ausreichend Nistmaterial finden. Durch die Versiegelung von Böden verschwinden immer mehr kleine Wasserstellen und durch die Intensivierung der Landwirtschaft wird auch der Pestizideinsatz erhöht. Dadurch gehen die Insekten in ihren Beständen stark zurück und die Schwalben finden nicht mehr genug Nahrung.</a:t>
            </a:r>
          </a:p>
          <a:p>
            <a:r>
              <a:rPr lang="de-DE" sz="1200" kern="1200" dirty="0">
                <a:solidFill>
                  <a:schemeClr val="tx1"/>
                </a:solidFill>
                <a:effectLst/>
                <a:latin typeface="+mn-lt"/>
                <a:ea typeface="+mn-ea"/>
                <a:cs typeface="+mn-cs"/>
              </a:rPr>
              <a:t>Mehlschwalben sind Zugvögel. Sie ziehen im Herbst nach Afrika, überwintern südlich der Sahara und kehren im April nach Bayern zurück.</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28</a:t>
            </a:fld>
            <a:endParaRPr lang="de-DE"/>
          </a:p>
        </p:txBody>
      </p:sp>
    </p:spTree>
    <p:extLst>
      <p:ext uri="{BB962C8B-B14F-4D97-AF65-F5344CB8AC3E}">
        <p14:creationId xmlns:p14="http://schemas.microsoft.com/office/powerpoint/2010/main" val="2782228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Mauersegler</a:t>
            </a:r>
            <a:r>
              <a:rPr lang="de-DE" sz="1200" kern="1200" dirty="0">
                <a:solidFill>
                  <a:schemeClr val="tx1"/>
                </a:solidFill>
                <a:effectLst/>
                <a:latin typeface="+mn-lt"/>
                <a:ea typeface="+mn-ea"/>
                <a:cs typeface="+mn-cs"/>
              </a:rPr>
              <a:t> sind wahre Flugkünstler. An ihren langen, schmalen Flügeln und einer Flügelspannweite über 40 cm kann man erkennen, dass sie perfekt an das Leben in der Luft angepasst sind. Sie haben einen kurzen, gegabelten Schwanz und sind bis auf die grauweiße Kehle bräunlich gefärbt. Mauersegler </a:t>
            </a:r>
            <a:r>
              <a:rPr lang="de-DE" sz="1200" u="sng" kern="1200" dirty="0">
                <a:solidFill>
                  <a:schemeClr val="tx1"/>
                </a:solidFill>
                <a:effectLst/>
                <a:latin typeface="+mn-lt"/>
                <a:ea typeface="+mn-ea"/>
                <a:cs typeface="+mn-cs"/>
              </a:rPr>
              <a:t>verbringen die meiste Zeit ihres Lebens in der Luft</a:t>
            </a:r>
            <a:r>
              <a:rPr lang="de-DE" sz="1200" kern="1200" dirty="0">
                <a:solidFill>
                  <a:schemeClr val="tx1"/>
                </a:solidFill>
                <a:effectLst/>
                <a:latin typeface="+mn-lt"/>
                <a:ea typeface="+mn-ea"/>
                <a:cs typeface="+mn-cs"/>
              </a:rPr>
              <a:t>, Sie können sogar während des Fliegens schlafen. Auch die Paarung findet in der Luft statt.</a:t>
            </a:r>
          </a:p>
          <a:p>
            <a:r>
              <a:rPr lang="de-DE" sz="1200" kern="1200" dirty="0">
                <a:solidFill>
                  <a:schemeClr val="tx1"/>
                </a:solidFill>
                <a:effectLst/>
                <a:latin typeface="+mn-lt"/>
                <a:ea typeface="+mn-ea"/>
                <a:cs typeface="+mn-cs"/>
              </a:rPr>
              <a:t>Mit ihrem Schnabel erbeuten sie kleine Fluginsekten (Mücken, Fliegen) und trinken im Gleitflug direkt aus Gewässern aller Art. Ihr Gesang sind schrille, gezogene, hohe Rufe, ein „</a:t>
            </a:r>
            <a:r>
              <a:rPr lang="de-DE" sz="1200" kern="1200" dirty="0" err="1">
                <a:solidFill>
                  <a:schemeClr val="tx1"/>
                </a:solidFill>
                <a:effectLst/>
                <a:latin typeface="+mn-lt"/>
                <a:ea typeface="+mn-ea"/>
                <a:cs typeface="+mn-cs"/>
              </a:rPr>
              <a:t>sriiihrr</a:t>
            </a:r>
            <a:r>
              <a:rPr lang="de-DE" sz="1200" kern="1200" dirty="0">
                <a:solidFill>
                  <a:schemeClr val="tx1"/>
                </a:solidFill>
                <a:effectLst/>
                <a:latin typeface="+mn-lt"/>
                <a:ea typeface="+mn-ea"/>
                <a:cs typeface="+mn-cs"/>
              </a:rPr>
              <a:t>“. Diese Vögel sind heute hauptsächlich Bewohner menschlicher Siedlungen. Für den Nestbau verwenden sie einzelne Halme oder Federn, die vom Wind weggetragen wurden und in der Luft schweben. Aus diesen bauen sie ein sehr einfaches Nest in eine Mauerritze. Die Neststandorte sind hoch oben in Gebäuderitzen, extrem selten auch in Baumhöhlen. Mauersegler sind nur etwa 3 Monate im Brutgebiet und legen währenddessen 2-3 länglich weiße Eier. Spätestens im August verlassen sie Bayern und fliegen nach Afrika. In Ländern wie der Republik Kongo oder Malawi konnten im Winter schon bayerische Mauersegler entdeckt werden.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29</a:t>
            </a:fld>
            <a:endParaRPr lang="de-DE"/>
          </a:p>
        </p:txBody>
      </p:sp>
    </p:spTree>
    <p:extLst>
      <p:ext uri="{BB962C8B-B14F-4D97-AF65-F5344CB8AC3E}">
        <p14:creationId xmlns:p14="http://schemas.microsoft.com/office/powerpoint/2010/main" val="272383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a:t>
            </a:r>
            <a:r>
              <a:rPr lang="de-DE" sz="1200" b="1" kern="1200" dirty="0">
                <a:solidFill>
                  <a:schemeClr val="tx1"/>
                </a:solidFill>
                <a:effectLst/>
                <a:latin typeface="+mn-lt"/>
                <a:ea typeface="+mn-ea"/>
                <a:cs typeface="+mn-cs"/>
              </a:rPr>
              <a:t>Rauchschwalbe</a:t>
            </a:r>
            <a:r>
              <a:rPr lang="de-DE" sz="1200" kern="1200" dirty="0">
                <a:solidFill>
                  <a:schemeClr val="tx1"/>
                </a:solidFill>
                <a:effectLst/>
                <a:latin typeface="+mn-lt"/>
                <a:ea typeface="+mn-ea"/>
                <a:cs typeface="+mn-cs"/>
              </a:rPr>
              <a:t> ist ein sehr schlanker Vogel mit einem charakteristisch tief gegabelten Schwanz, blauschwarzem Rücken, weißem Bauch und brauner Kehle. Dieser Vogel lebt in bebauten Landschaften mit Dörfern und </a:t>
            </a:r>
            <a:r>
              <a:rPr lang="de-DE" sz="1200" u="sng" kern="1200" dirty="0">
                <a:solidFill>
                  <a:schemeClr val="tx1"/>
                </a:solidFill>
                <a:effectLst/>
                <a:latin typeface="+mn-lt"/>
                <a:ea typeface="+mn-ea"/>
                <a:cs typeface="+mn-cs"/>
              </a:rPr>
              <a:t>Bauernhöfen</a:t>
            </a:r>
            <a:r>
              <a:rPr lang="de-DE" sz="1200" kern="1200" dirty="0">
                <a:solidFill>
                  <a:schemeClr val="tx1"/>
                </a:solidFill>
                <a:effectLst/>
                <a:latin typeface="+mn-lt"/>
                <a:ea typeface="+mn-ea"/>
                <a:cs typeface="+mn-cs"/>
              </a:rPr>
              <a:t>, sowie offenen Grünflächen. Sie ist ein sehr wendiger und schneller Flieger und ernährt sich von verschiedenen Insekten, vor allem von fliegenden, wie etwa Mücken und Fliegen. Deshalb nistet sie wohl auch gerne in Viehställen. Ihr Nest baut sie aus Lehm oder Erde und verstärkt es mit Gras oder Strohhalmen, es befindet sich meist in Gebäuden oder unter Brücken.</a:t>
            </a:r>
          </a:p>
          <a:p>
            <a:r>
              <a:rPr lang="de-DE" sz="1200" kern="1200" dirty="0">
                <a:solidFill>
                  <a:schemeClr val="tx1"/>
                </a:solidFill>
                <a:effectLst/>
                <a:latin typeface="+mn-lt"/>
                <a:ea typeface="+mn-ea"/>
                <a:cs typeface="+mn-cs"/>
              </a:rPr>
              <a:t>Raubschwalbenweibchen legen vier bis sechs weiße, rot gezeichnete Eier. Die Jungvögel unterscheiden sich von den Eltern durch eine hellere Kehle und Stirn.</a:t>
            </a:r>
          </a:p>
          <a:p>
            <a:r>
              <a:rPr lang="de-DE" sz="1200" kern="1200" dirty="0">
                <a:solidFill>
                  <a:schemeClr val="tx1"/>
                </a:solidFill>
                <a:effectLst/>
                <a:latin typeface="+mn-lt"/>
                <a:ea typeface="+mn-ea"/>
                <a:cs typeface="+mn-cs"/>
              </a:rPr>
              <a:t>Der Gesang dieses Vogels ist ein anhaltendes kristallklares Gezwitscher mit einem gedehnten Schnurren am Ende eines Gesangsabschnitts. Sie rufen „</a:t>
            </a:r>
            <a:r>
              <a:rPr lang="de-DE" sz="1200" kern="1200" dirty="0" err="1">
                <a:solidFill>
                  <a:schemeClr val="tx1"/>
                </a:solidFill>
                <a:effectLst/>
                <a:latin typeface="+mn-lt"/>
                <a:ea typeface="+mn-ea"/>
                <a:cs typeface="+mn-cs"/>
              </a:rPr>
              <a:t>wid-wid</a:t>
            </a:r>
            <a:r>
              <a:rPr lang="de-DE" sz="1200" kern="1200" dirty="0">
                <a:solidFill>
                  <a:schemeClr val="tx1"/>
                </a:solidFill>
                <a:effectLst/>
                <a:latin typeface="+mn-lt"/>
                <a:ea typeface="+mn-ea"/>
                <a:cs typeface="+mn-cs"/>
              </a:rPr>
              <a:t>“.</a:t>
            </a:r>
          </a:p>
          <a:p>
            <a:r>
              <a:rPr lang="de-DE" sz="1200" u="sng" kern="1200" dirty="0">
                <a:solidFill>
                  <a:schemeClr val="tx1"/>
                </a:solidFill>
                <a:effectLst/>
                <a:latin typeface="+mn-lt"/>
                <a:ea typeface="+mn-ea"/>
                <a:cs typeface="+mn-cs"/>
              </a:rPr>
              <a:t>Im Herbst versammeln sich die Rauchschwalben vor dem Wegzug zu großen Schwärmen</a:t>
            </a:r>
            <a:r>
              <a:rPr lang="de-DE" sz="1200" kern="1200" dirty="0">
                <a:solidFill>
                  <a:schemeClr val="tx1"/>
                </a:solidFill>
                <a:effectLst/>
                <a:latin typeface="+mn-lt"/>
                <a:ea typeface="+mn-ea"/>
                <a:cs typeface="+mn-cs"/>
              </a:rPr>
              <a:t>, man kann sie dann zum Beispiel auf Stromleitungen dicht aufgereiht nebeneinander sitzen sehen.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30</a:t>
            </a:fld>
            <a:endParaRPr lang="de-DE"/>
          </a:p>
        </p:txBody>
      </p:sp>
    </p:spTree>
    <p:extLst>
      <p:ext uri="{BB962C8B-B14F-4D97-AF65-F5344CB8AC3E}">
        <p14:creationId xmlns:p14="http://schemas.microsoft.com/office/powerpoint/2010/main" val="168067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Dieser Vogel ist eine </a:t>
            </a:r>
            <a:r>
              <a:rPr lang="de-DE" sz="1200" b="1" kern="1200" dirty="0">
                <a:solidFill>
                  <a:schemeClr val="tx1"/>
                </a:solidFill>
                <a:effectLst/>
                <a:latin typeface="+mn-lt"/>
                <a:ea typeface="+mn-ea"/>
                <a:cs typeface="+mn-cs"/>
              </a:rPr>
              <a:t>Elster</a:t>
            </a:r>
            <a:r>
              <a:rPr lang="de-DE" sz="1200" kern="1200" dirty="0">
                <a:solidFill>
                  <a:schemeClr val="tx1"/>
                </a:solidFill>
                <a:effectLst/>
                <a:latin typeface="+mn-lt"/>
                <a:ea typeface="+mn-ea"/>
                <a:cs typeface="+mn-cs"/>
              </a:rPr>
              <a:t>. Man erkennt sie an ihrem schwarz-weißen Gefieder mit einem langen Schwanz. Sie läuft bzw. hopst viel am Boden.</a:t>
            </a:r>
          </a:p>
          <a:p>
            <a:r>
              <a:rPr lang="de-DE" sz="1200" kern="1200" dirty="0">
                <a:solidFill>
                  <a:schemeClr val="tx1"/>
                </a:solidFill>
                <a:effectLst/>
                <a:latin typeface="+mn-lt"/>
                <a:ea typeface="+mn-ea"/>
                <a:cs typeface="+mn-cs"/>
              </a:rPr>
              <a:t>Sie gehört zu den Rabenvögeln und ist ähnlich intelligent wie diese. Elstern sind sehr neugierig und können auch Nahrungsvorräte anlegen und diese zielsicher wieder aufsuchen. Dieses Verhalten hat ihr vermutlich den Beinamen „diebische Elster“ gebracht. Die Elster baut ein mit Reisig überdachtes, Nest. Die Nahrung der Elster ist sehr vielseitig. Im Sommer sind es vor allem Insekten und deren Larven, Regenwürmer und Spinnen. Im Herbst und Winter ernährt sich die Elster von Sämereien und Beeren. Das ganze Jahr über frisst sie Abfälle und Aas, ferner Jungvögel und Wühlmäuse.</a:t>
            </a:r>
          </a:p>
          <a:p>
            <a:r>
              <a:rPr lang="de-DE" sz="1200" kern="1200" dirty="0">
                <a:solidFill>
                  <a:schemeClr val="tx1"/>
                </a:solidFill>
                <a:effectLst/>
                <a:latin typeface="+mn-lt"/>
                <a:ea typeface="+mn-ea"/>
                <a:cs typeface="+mn-cs"/>
              </a:rPr>
              <a:t>Untersuchungen haben gezeigt, dass Elstern keinen negativen Einfluss auf die Singvogelbestände in Gärten haben, obwohl sie auch Vogelnester plündern.</a:t>
            </a:r>
          </a:p>
          <a:p>
            <a:r>
              <a:rPr lang="de-DE" sz="1200" kern="1200" dirty="0">
                <a:solidFill>
                  <a:schemeClr val="tx1"/>
                </a:solidFill>
                <a:effectLst/>
                <a:latin typeface="+mn-lt"/>
                <a:ea typeface="+mn-ea"/>
                <a:cs typeface="+mn-cs"/>
              </a:rPr>
              <a:t>Dieser Vogel ist in lichten, buschreichen Wäldern bis offenen Flächen mit wenig Gehölzen, sowie zunehmend in Parks und Gartenanlagen zu finden. Auch im Winter halten sich Elstern in Bayern auf.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31</a:t>
            </a:fld>
            <a:endParaRPr lang="de-DE"/>
          </a:p>
        </p:txBody>
      </p:sp>
    </p:spTree>
    <p:extLst>
      <p:ext uri="{BB962C8B-B14F-4D97-AF65-F5344CB8AC3E}">
        <p14:creationId xmlns:p14="http://schemas.microsoft.com/office/powerpoint/2010/main" val="55477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Auf diesem Bild ist </a:t>
            </a:r>
            <a:r>
              <a:rPr lang="de-DE" sz="1200" b="1" kern="1200" dirty="0">
                <a:solidFill>
                  <a:schemeClr val="tx1"/>
                </a:solidFill>
                <a:effectLst/>
                <a:latin typeface="+mn-lt"/>
                <a:ea typeface="+mn-ea"/>
                <a:cs typeface="+mn-cs"/>
              </a:rPr>
              <a:t>ein Grünfink </a:t>
            </a:r>
            <a:r>
              <a:rPr lang="de-DE" sz="1200" kern="1200" dirty="0">
                <a:solidFill>
                  <a:schemeClr val="tx1"/>
                </a:solidFill>
                <a:effectLst/>
                <a:latin typeface="+mn-lt"/>
                <a:ea typeface="+mn-ea"/>
                <a:cs typeface="+mn-cs"/>
              </a:rPr>
              <a:t>zu sehen. Das Grünfink-Männchen ist auf der Körperunterseite gelb-grün und auf der Oberseite grau-grün. Das Grünfink-Weibchen ist deutlich matter und weniger gelb gefärbt als das Männchen. Oberseite und Kopf sind bräunlich und die Unterseite ist schwach grünlich-grau gefärbt. </a:t>
            </a:r>
            <a:r>
              <a:rPr lang="de-DE" sz="1200" u="sng" kern="1200" dirty="0">
                <a:solidFill>
                  <a:schemeClr val="tx1"/>
                </a:solidFill>
                <a:effectLst/>
                <a:latin typeface="+mn-lt"/>
                <a:ea typeface="+mn-ea"/>
                <a:cs typeface="+mn-cs"/>
              </a:rPr>
              <a:t>Dieser Singvogel ist Vegetarier. </a:t>
            </a:r>
            <a:r>
              <a:rPr lang="de-DE" sz="1200" kern="1200" dirty="0">
                <a:solidFill>
                  <a:schemeClr val="tx1"/>
                </a:solidFill>
                <a:effectLst/>
                <a:latin typeface="+mn-lt"/>
                <a:ea typeface="+mn-ea"/>
                <a:cs typeface="+mn-cs"/>
              </a:rPr>
              <a:t>Er frisst Pflanzenteile, Beeren und Knospen. Im Winter ernährt er sich von ölhaltigen Samen und Früchten. Der Gesang ist sehr unterschiedlich, z.B. „</a:t>
            </a:r>
            <a:r>
              <a:rPr lang="de-DE" sz="1200" kern="1200" dirty="0" err="1">
                <a:solidFill>
                  <a:schemeClr val="tx1"/>
                </a:solidFill>
                <a:effectLst/>
                <a:latin typeface="+mn-lt"/>
                <a:ea typeface="+mn-ea"/>
                <a:cs typeface="+mn-cs"/>
              </a:rPr>
              <a:t>tjoi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tjoi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schüäh</a:t>
            </a:r>
            <a:r>
              <a:rPr lang="de-DE" sz="1200" kern="1200" dirty="0">
                <a:solidFill>
                  <a:schemeClr val="tx1"/>
                </a:solidFill>
                <a:effectLst/>
                <a:latin typeface="+mn-lt"/>
                <a:ea typeface="+mn-ea"/>
                <a:cs typeface="+mn-cs"/>
              </a:rPr>
              <a:t>“ und erinnert an einen Kanarienvogel. Manchmal ruft er auch ein kräftiges „</a:t>
            </a:r>
            <a:r>
              <a:rPr lang="de-DE" sz="1200" kern="1200" dirty="0" err="1">
                <a:solidFill>
                  <a:schemeClr val="tx1"/>
                </a:solidFill>
                <a:effectLst/>
                <a:latin typeface="+mn-lt"/>
                <a:ea typeface="+mn-ea"/>
                <a:cs typeface="+mn-cs"/>
              </a:rPr>
              <a:t>jüpp</a:t>
            </a:r>
            <a:r>
              <a:rPr lang="de-DE" sz="1200" kern="1200" dirty="0">
                <a:solidFill>
                  <a:schemeClr val="tx1"/>
                </a:solidFill>
                <a:effectLst/>
                <a:latin typeface="+mn-lt"/>
                <a:ea typeface="+mn-ea"/>
                <a:cs typeface="+mn-cs"/>
              </a:rPr>
              <a:t>“. Der Nestbau der Grünfinken erfolgt in Hecken, Büschen und kleinen Bäumen. </a:t>
            </a:r>
          </a:p>
          <a:p>
            <a:r>
              <a:rPr lang="de-DE" sz="1200" kern="1200" dirty="0">
                <a:solidFill>
                  <a:schemeClr val="tx1"/>
                </a:solidFill>
                <a:effectLst/>
                <a:latin typeface="+mn-lt"/>
                <a:ea typeface="+mn-ea"/>
                <a:cs typeface="+mn-cs"/>
              </a:rPr>
              <a:t>Im Jahr 2009 kam es leider zu einem Massensterben von Grünfinken. Grund dafür war eine </a:t>
            </a:r>
            <a:r>
              <a:rPr lang="de-DE" sz="1200" kern="1200" dirty="0" err="1">
                <a:solidFill>
                  <a:schemeClr val="tx1"/>
                </a:solidFill>
                <a:effectLst/>
                <a:latin typeface="+mn-lt"/>
                <a:ea typeface="+mn-ea"/>
                <a:cs typeface="+mn-cs"/>
              </a:rPr>
              <a:t>Trichomonadose</a:t>
            </a:r>
            <a:r>
              <a:rPr lang="de-DE" sz="1200" kern="1200" dirty="0">
                <a:solidFill>
                  <a:schemeClr val="tx1"/>
                </a:solidFill>
                <a:effectLst/>
                <a:latin typeface="+mn-lt"/>
                <a:ea typeface="+mn-ea"/>
                <a:cs typeface="+mn-cs"/>
              </a:rPr>
              <a:t>, eine Krankheit, die durch unsaubere Futter- und Wasserstellen hervorgerufen wurde. Die Trichomonaden-Erreger siedeln sich im oberen Verdauungstrakt des Vogels an und hemmen die Nahrungsaufnahme. Befallene Tiere haben gelblichen Speichel vor dem Schnabel und zeigen sich apathisch. Die meisten Tiere sterben an der Infektion. Daher sollten Futter- und Wasserstellen regelmäßig mit heißem Wasser gereinigt und sparsam gefüttert werden. Fallen in der Nähe der Futterstelle kranke Tiere auf, sollte die Fütterung sofort eingestellt werden. Mittlerweile ist der Grünfink aber wieder eine häufige Art in unseren heimischen Gärten.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32</a:t>
            </a:fld>
            <a:endParaRPr lang="de-DE"/>
          </a:p>
        </p:txBody>
      </p:sp>
    </p:spTree>
    <p:extLst>
      <p:ext uri="{BB962C8B-B14F-4D97-AF65-F5344CB8AC3E}">
        <p14:creationId xmlns:p14="http://schemas.microsoft.com/office/powerpoint/2010/main" val="304634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Der rötliche Schwanz ist namensgebend für den </a:t>
            </a:r>
            <a:r>
              <a:rPr lang="de-DE" sz="1200" b="1" kern="1200" dirty="0">
                <a:solidFill>
                  <a:schemeClr val="tx1"/>
                </a:solidFill>
                <a:effectLst/>
                <a:latin typeface="+mn-lt"/>
                <a:ea typeface="+mn-ea"/>
                <a:cs typeface="+mn-cs"/>
              </a:rPr>
              <a:t>Hausrotschwanz</a:t>
            </a:r>
            <a:r>
              <a:rPr lang="de-DE" sz="1200" kern="1200" dirty="0">
                <a:solidFill>
                  <a:schemeClr val="tx1"/>
                </a:solidFill>
                <a:effectLst/>
                <a:latin typeface="+mn-lt"/>
                <a:ea typeface="+mn-ea"/>
                <a:cs typeface="+mn-cs"/>
              </a:rPr>
              <a:t>. Männchen haben eine schwarze Gesichtsmaske und ein dunkelgraues Gefieder. Der Hausrotschwanz wird oft mit dem, viel selteneren, Gartenrotschwanz verwechselt. </a:t>
            </a:r>
          </a:p>
          <a:p>
            <a:r>
              <a:rPr lang="de-DE" sz="1200" kern="1200" dirty="0">
                <a:solidFill>
                  <a:schemeClr val="tx1"/>
                </a:solidFill>
                <a:effectLst/>
                <a:latin typeface="+mn-lt"/>
                <a:ea typeface="+mn-ea"/>
                <a:cs typeface="+mn-cs"/>
              </a:rPr>
              <a:t>Ein sicheres Unterscheidungsmerkmal ist die Färbung von Brust und Bauch. Diese sind beim Gartenrotschwanz orangerot wie der Schwanz. Beim Hausrotschwanz grau (Männchen) oder braun (Weibchen). Die Jungvögel sowie Weibchen sind graubraun mit rotem Bürzel und rotem Schwanz. Der Hausrotschwanz brütet in Nischen oder auf Dachbalken, ursprünglich war er jedoch ein Felsbewohner. Er nimmt auch Nisthilfen mit großer Öffnung (Halbhöhlenkasten) an. Seine Nester bestehen aus Gräsern, Blättern, Moos und Wurzelfasern und werden mit Federn und Haaren ausgepolstert. Während seiner beiden Brutzeiten legt er zwischen 4 und 6 Eiern. Insekten, im Herbst auch Samen und Beeren, sind seine Nahrung.</a:t>
            </a:r>
          </a:p>
          <a:p>
            <a:r>
              <a:rPr lang="de-DE" sz="1200" kern="1200" dirty="0">
                <a:solidFill>
                  <a:schemeClr val="tx1"/>
                </a:solidFill>
                <a:effectLst/>
                <a:latin typeface="+mn-lt"/>
                <a:ea typeface="+mn-ea"/>
                <a:cs typeface="+mn-cs"/>
              </a:rPr>
              <a:t>Der Gesang beginnt mit einem „</a:t>
            </a:r>
            <a:r>
              <a:rPr lang="de-DE" sz="1200" kern="1200" dirty="0" err="1">
                <a:solidFill>
                  <a:schemeClr val="tx1"/>
                </a:solidFill>
                <a:effectLst/>
                <a:latin typeface="+mn-lt"/>
                <a:ea typeface="+mn-ea"/>
                <a:cs typeface="+mn-cs"/>
              </a:rPr>
              <a:t>jirrr-titit</a:t>
            </a:r>
            <a:r>
              <a:rPr lang="de-DE" sz="1200" kern="1200" dirty="0">
                <a:solidFill>
                  <a:schemeClr val="tx1"/>
                </a:solidFill>
                <a:effectLst/>
                <a:latin typeface="+mn-lt"/>
                <a:ea typeface="+mn-ea"/>
                <a:cs typeface="+mn-cs"/>
              </a:rPr>
              <a:t>“, geht dann in ein Knirschen über und endet mit einem Triller.</a:t>
            </a:r>
          </a:p>
          <a:p>
            <a:r>
              <a:rPr lang="de-DE" sz="1200" kern="1200" dirty="0">
                <a:solidFill>
                  <a:schemeClr val="tx1"/>
                </a:solidFill>
                <a:effectLst/>
                <a:latin typeface="+mn-lt"/>
                <a:ea typeface="+mn-ea"/>
                <a:cs typeface="+mn-cs"/>
              </a:rPr>
              <a:t>Der Hausrotschwanz ist ein Zugvogel der den Winter im Mittelmeergebiet oder in Nordafrika verbringt, aber zunehmend auch in milden Lagen überwintert.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33</a:t>
            </a:fld>
            <a:endParaRPr lang="de-DE"/>
          </a:p>
        </p:txBody>
      </p:sp>
    </p:spTree>
    <p:extLst>
      <p:ext uri="{BB962C8B-B14F-4D97-AF65-F5344CB8AC3E}">
        <p14:creationId xmlns:p14="http://schemas.microsoft.com/office/powerpoint/2010/main" val="226448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Der rötliche Schwanz ist namensgebend für den </a:t>
            </a:r>
            <a:r>
              <a:rPr lang="de-DE" sz="1200" b="1" kern="1200" dirty="0">
                <a:solidFill>
                  <a:schemeClr val="tx1"/>
                </a:solidFill>
                <a:effectLst/>
                <a:latin typeface="+mn-lt"/>
                <a:ea typeface="+mn-ea"/>
                <a:cs typeface="+mn-cs"/>
              </a:rPr>
              <a:t>Hausrotschwanz</a:t>
            </a:r>
            <a:r>
              <a:rPr lang="de-DE" sz="1200" kern="1200" dirty="0">
                <a:solidFill>
                  <a:schemeClr val="tx1"/>
                </a:solidFill>
                <a:effectLst/>
                <a:latin typeface="+mn-lt"/>
                <a:ea typeface="+mn-ea"/>
                <a:cs typeface="+mn-cs"/>
              </a:rPr>
              <a:t>. Männchen haben eine schwarze Gesichtsmaske und ein dunkelgraues Gefieder. Der Hausrotschwanz wird oft mit dem, viel selteneren, Gartenrotschwanz verwechselt. </a:t>
            </a:r>
          </a:p>
          <a:p>
            <a:r>
              <a:rPr lang="de-DE" sz="1200" kern="1200" dirty="0">
                <a:solidFill>
                  <a:schemeClr val="tx1"/>
                </a:solidFill>
                <a:effectLst/>
                <a:latin typeface="+mn-lt"/>
                <a:ea typeface="+mn-ea"/>
                <a:cs typeface="+mn-cs"/>
              </a:rPr>
              <a:t>Ein sicheres Unterscheidungsmerkmal ist die Färbung von Brust und Bauch. Diese sind beim Gartenrotschwanz orangerot wie der Schwanz. Beim Hausrotschwanz grau (Männchen) oder braun (Weibchen). Die Jungvögel sowie Weibchen sind graubraun mit rotem Bürzel und rotem Schwanz. Der Hausrotschwanz brütet in Nischen oder auf Dachbalken, ursprünglich war er jedoch ein Felsbewohner. Er nimmt auch Nisthilfen mit großer Öffnung (Halbhöhlenkasten) an. Seine Nester bestehen aus Gräsern, Blättern, Moos und Wurzelfasern und werden mit Federn und Haaren ausgepolstert. Während seiner beiden Brutzeiten legt er zwischen 4 und 6 Eiern. Insekten, im Herbst auch Samen und Beeren, sind seine Nahrung.</a:t>
            </a:r>
          </a:p>
          <a:p>
            <a:r>
              <a:rPr lang="de-DE" sz="1200" kern="1200" dirty="0">
                <a:solidFill>
                  <a:schemeClr val="tx1"/>
                </a:solidFill>
                <a:effectLst/>
                <a:latin typeface="+mn-lt"/>
                <a:ea typeface="+mn-ea"/>
                <a:cs typeface="+mn-cs"/>
              </a:rPr>
              <a:t>Der Gesang beginnt mit einem „</a:t>
            </a:r>
            <a:r>
              <a:rPr lang="de-DE" sz="1200" kern="1200" dirty="0" err="1">
                <a:solidFill>
                  <a:schemeClr val="tx1"/>
                </a:solidFill>
                <a:effectLst/>
                <a:latin typeface="+mn-lt"/>
                <a:ea typeface="+mn-ea"/>
                <a:cs typeface="+mn-cs"/>
              </a:rPr>
              <a:t>jirrr-titit</a:t>
            </a:r>
            <a:r>
              <a:rPr lang="de-DE" sz="1200" kern="1200" dirty="0">
                <a:solidFill>
                  <a:schemeClr val="tx1"/>
                </a:solidFill>
                <a:effectLst/>
                <a:latin typeface="+mn-lt"/>
                <a:ea typeface="+mn-ea"/>
                <a:cs typeface="+mn-cs"/>
              </a:rPr>
              <a:t>“, geht dann in ein Knirschen über und endet mit einem Triller.</a:t>
            </a:r>
          </a:p>
          <a:p>
            <a:r>
              <a:rPr lang="de-DE" sz="1200" kern="1200" dirty="0">
                <a:solidFill>
                  <a:schemeClr val="tx1"/>
                </a:solidFill>
                <a:effectLst/>
                <a:latin typeface="+mn-lt"/>
                <a:ea typeface="+mn-ea"/>
                <a:cs typeface="+mn-cs"/>
              </a:rPr>
              <a:t>Der Hausrotschwanz ist ein Zugvogel der den Winter im Mittelmeergebiet oder in Nordafrika verbringt, aber zunehmend auch in milden Lagen überwintert.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34</a:t>
            </a:fld>
            <a:endParaRPr lang="de-DE"/>
          </a:p>
        </p:txBody>
      </p:sp>
    </p:spTree>
    <p:extLst>
      <p:ext uri="{BB962C8B-B14F-4D97-AF65-F5344CB8AC3E}">
        <p14:creationId xmlns:p14="http://schemas.microsoft.com/office/powerpoint/2010/main" val="34441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Auf gute Sichtverhältnisse achten: Licht, Bewegung und Umgebung können die Bestimmung erschweren, dann sollte man den Vogel länger beobachten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a:t>
            </a:fld>
            <a:endParaRPr lang="de-DE"/>
          </a:p>
        </p:txBody>
      </p:sp>
    </p:spTree>
    <p:extLst>
      <p:ext uri="{BB962C8B-B14F-4D97-AF65-F5344CB8AC3E}">
        <p14:creationId xmlns:p14="http://schemas.microsoft.com/office/powerpoint/2010/main" val="421222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Buchfinken tragen prächtige Farben</a:t>
            </a:r>
            <a:r>
              <a:rPr lang="de-DE" sz="1200" kern="1200" dirty="0">
                <a:solidFill>
                  <a:schemeClr val="tx1"/>
                </a:solidFill>
                <a:effectLst/>
                <a:latin typeface="+mn-lt"/>
                <a:ea typeface="+mn-ea"/>
                <a:cs typeface="+mn-cs"/>
              </a:rPr>
              <a:t>. Das Männchen hat eine weinrote Unterseite, weiße Flügelspitzen und auf dem Kopf und am Hals ist er schieferblau. Die Weibchen sind eher olivbraun und unten etwas heller. Der Buchfink mag sehr gerne Samen und Körner. </a:t>
            </a:r>
            <a:r>
              <a:rPr lang="de-DE" sz="1200" b="1" kern="1200" dirty="0">
                <a:solidFill>
                  <a:schemeClr val="tx1"/>
                </a:solidFill>
                <a:effectLst/>
                <a:latin typeface="+mn-lt"/>
                <a:ea typeface="+mn-ea"/>
                <a:cs typeface="+mn-cs"/>
              </a:rPr>
              <a:t>Vor allem mag er Bucheckern, daher seine Namensgebung. </a:t>
            </a:r>
            <a:r>
              <a:rPr lang="de-DE" sz="1200" kern="1200" dirty="0">
                <a:solidFill>
                  <a:schemeClr val="tx1"/>
                </a:solidFill>
                <a:effectLst/>
                <a:latin typeface="+mn-lt"/>
                <a:ea typeface="+mn-ea"/>
                <a:cs typeface="+mn-cs"/>
              </a:rPr>
              <a:t>Im Sommer frisst er überwiegend tierische Nahrung, wie z.B. Insekten, Spinnen und Larven. Damit füttert er auch seine Nestlinge, die eiweißreiche Nahrung benötigen, um gesund heranzuwachsen. Der bevorzugte Lebensraum des Buchfinken sind lichte Laub- und Mischwälder, sowie Parks und Gärten. Der Buchfink legt vier bis sechs Eier. Das dickwandige Nest besteht aus Wurzeln, Rindenfasern, Halmen, Moosen und Flechten. Die Jungen schlüpfen nach ca. zwei Wochen und nach weiteren zwei Wochen sind sie flügge. Sein Kontaktruf ist ein lautes „pink </a:t>
            </a:r>
            <a:r>
              <a:rPr lang="de-DE" sz="1200" kern="1200" dirty="0" err="1">
                <a:solidFill>
                  <a:schemeClr val="tx1"/>
                </a:solidFill>
                <a:effectLst/>
                <a:latin typeface="+mn-lt"/>
                <a:ea typeface="+mn-ea"/>
                <a:cs typeface="+mn-cs"/>
              </a:rPr>
              <a:t>pink</a:t>
            </a:r>
            <a:r>
              <a:rPr lang="de-DE" sz="1200" kern="1200" dirty="0">
                <a:solidFill>
                  <a:schemeClr val="tx1"/>
                </a:solidFill>
                <a:effectLst/>
                <a:latin typeface="+mn-lt"/>
                <a:ea typeface="+mn-ea"/>
                <a:cs typeface="+mn-cs"/>
              </a:rPr>
              <a:t>“ und sein </a:t>
            </a:r>
            <a:r>
              <a:rPr lang="de-DE" sz="1200" kern="1200" dirty="0" err="1">
                <a:solidFill>
                  <a:schemeClr val="tx1"/>
                </a:solidFill>
                <a:effectLst/>
                <a:latin typeface="+mn-lt"/>
                <a:ea typeface="+mn-ea"/>
                <a:cs typeface="+mn-cs"/>
              </a:rPr>
              <a:t>Flugruf</a:t>
            </a:r>
            <a:r>
              <a:rPr lang="de-DE" sz="1200" kern="1200" dirty="0">
                <a:solidFill>
                  <a:schemeClr val="tx1"/>
                </a:solidFill>
                <a:effectLst/>
                <a:latin typeface="+mn-lt"/>
                <a:ea typeface="+mn-ea"/>
                <a:cs typeface="+mn-cs"/>
              </a:rPr>
              <a:t> ein gedämpftes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Buchfinken sind teilweise Standvögel, teilweise auch Zugvögel. Buchfinken-Männchen bleiben im Winter in Bayern und können somit im Frühjahr die besten Brutplätze einnehmen. Junge Vögel und Weibchen ziehen in das Mittelmeergebiet, wo die Wintermonate milder sind.</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35</a:t>
            </a:fld>
            <a:endParaRPr lang="de-DE"/>
          </a:p>
        </p:txBody>
      </p:sp>
    </p:spTree>
    <p:extLst>
      <p:ext uri="{BB962C8B-B14F-4D97-AF65-F5344CB8AC3E}">
        <p14:creationId xmlns:p14="http://schemas.microsoft.com/office/powerpoint/2010/main" val="4131913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Buchfinken tragen prächtige Farben</a:t>
            </a:r>
            <a:r>
              <a:rPr lang="de-DE" sz="1200" kern="1200" dirty="0">
                <a:solidFill>
                  <a:schemeClr val="tx1"/>
                </a:solidFill>
                <a:effectLst/>
                <a:latin typeface="+mn-lt"/>
                <a:ea typeface="+mn-ea"/>
                <a:cs typeface="+mn-cs"/>
              </a:rPr>
              <a:t>. Das Männchen hat eine weinrote Unterseite, weiße Flügelspitzen und auf dem Kopf und am Hals ist er schieferblau. Die Weibchen sind eher olivbraun und unten etwas heller. Der Buchfink mag sehr gerne Samen und Körner. </a:t>
            </a:r>
            <a:r>
              <a:rPr lang="de-DE" sz="1200" b="1" kern="1200" dirty="0">
                <a:solidFill>
                  <a:schemeClr val="tx1"/>
                </a:solidFill>
                <a:effectLst/>
                <a:latin typeface="+mn-lt"/>
                <a:ea typeface="+mn-ea"/>
                <a:cs typeface="+mn-cs"/>
              </a:rPr>
              <a:t>Vor allem mag er Bucheckern, daher seine Namensgebung. </a:t>
            </a:r>
            <a:r>
              <a:rPr lang="de-DE" sz="1200" kern="1200" dirty="0">
                <a:solidFill>
                  <a:schemeClr val="tx1"/>
                </a:solidFill>
                <a:effectLst/>
                <a:latin typeface="+mn-lt"/>
                <a:ea typeface="+mn-ea"/>
                <a:cs typeface="+mn-cs"/>
              </a:rPr>
              <a:t>Im Sommer frisst er überwiegend tierische Nahrung, wie z.B. Insekten, Spinnen und Larven. Damit füttert er auch seine Nestlinge, die eiweißreiche Nahrung benötigen, um gesund heranzuwachsen. Der bevorzugte Lebensraum des Buchfinken sind lichte Laub- und Mischwälder, sowie Parks und Gärten. Der Buchfink legt vier bis sechs Eier. Das dickwandige Nest besteht aus Wurzeln, Rindenfasern, Halmen, Moosen und Flechten. Die Jungen schlüpfen nach ca. zwei Wochen und nach weiteren zwei Wochen sind sie flügge. Sein Kontaktruf ist ein lautes „pink </a:t>
            </a:r>
            <a:r>
              <a:rPr lang="de-DE" sz="1200" kern="1200" dirty="0" err="1">
                <a:solidFill>
                  <a:schemeClr val="tx1"/>
                </a:solidFill>
                <a:effectLst/>
                <a:latin typeface="+mn-lt"/>
                <a:ea typeface="+mn-ea"/>
                <a:cs typeface="+mn-cs"/>
              </a:rPr>
              <a:t>pink</a:t>
            </a:r>
            <a:r>
              <a:rPr lang="de-DE" sz="1200" kern="1200" dirty="0">
                <a:solidFill>
                  <a:schemeClr val="tx1"/>
                </a:solidFill>
                <a:effectLst/>
                <a:latin typeface="+mn-lt"/>
                <a:ea typeface="+mn-ea"/>
                <a:cs typeface="+mn-cs"/>
              </a:rPr>
              <a:t>“ und sein </a:t>
            </a:r>
            <a:r>
              <a:rPr lang="de-DE" sz="1200" kern="1200" dirty="0" err="1">
                <a:solidFill>
                  <a:schemeClr val="tx1"/>
                </a:solidFill>
                <a:effectLst/>
                <a:latin typeface="+mn-lt"/>
                <a:ea typeface="+mn-ea"/>
                <a:cs typeface="+mn-cs"/>
              </a:rPr>
              <a:t>Flugruf</a:t>
            </a:r>
            <a:r>
              <a:rPr lang="de-DE" sz="1200" kern="1200" dirty="0">
                <a:solidFill>
                  <a:schemeClr val="tx1"/>
                </a:solidFill>
                <a:effectLst/>
                <a:latin typeface="+mn-lt"/>
                <a:ea typeface="+mn-ea"/>
                <a:cs typeface="+mn-cs"/>
              </a:rPr>
              <a:t> ein gedämpftes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Buchfinken sind teilweise Standvögel, teilweise auch Zugvögel. Buchfinken-Männchen bleiben im Winter in Bayern und können somit im Frühjahr die besten Brutplätze einnehmen. Junge Vögel und Weibchen ziehen in das Mittelmeergebiet, wo die Wintermonate milder sind.</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36</a:t>
            </a:fld>
            <a:endParaRPr lang="de-DE"/>
          </a:p>
        </p:txBody>
      </p:sp>
    </p:spTree>
    <p:extLst>
      <p:ext uri="{BB962C8B-B14F-4D97-AF65-F5344CB8AC3E}">
        <p14:creationId xmlns:p14="http://schemas.microsoft.com/office/powerpoint/2010/main" val="368230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Das Rotkehlchen </a:t>
            </a:r>
            <a:r>
              <a:rPr lang="de-DE" sz="1200" kern="1200" dirty="0">
                <a:solidFill>
                  <a:schemeClr val="tx1"/>
                </a:solidFill>
                <a:effectLst/>
                <a:latin typeface="+mn-lt"/>
                <a:ea typeface="+mn-ea"/>
                <a:cs typeface="+mn-cs"/>
              </a:rPr>
              <a:t>ist eine Vogelart aus der Familie der Fliegenschnäpper. Es ist von rundlicher Gestalt mit langen, dünnen Beinen. Die orangerote Kehle, Stirn und Vorderbrust sind leicht zu erkennen und erlauben eine einfache Bestimmung. Füße und Iris sind dunkelbraun, der Schnabel ist schwarzgrau bis braunschwarz. Über den Schnabelwinkeln stehen je drei bis vier Bartborsten. Die Größe liegt bei etwa 13,5 bis 14 Zentimetern. Die Flügelspannweite beträgt 20 bis 22 Zentimeter, und das Körpergewicht liegt meist bei 15 bis 18 Gramm; Männchen und Weibchen sind kaum zu unterscheiden. Besonders häufig kommt die Vogelart in unterholzreichen Wäldern in der Nähe von Gewässern und feuchten Standorten vor. Als Nahrung werden hauptsächlich Insekten, kleine Spinnen und Regenwürmer verspeist, ergänzend nimmt es weiche Samen z. B. von Liguster und Mehlbeeren zu sich. </a:t>
            </a:r>
          </a:p>
          <a:p>
            <a:r>
              <a:rPr lang="de-DE" sz="1200" kern="1200" dirty="0">
                <a:solidFill>
                  <a:schemeClr val="tx1"/>
                </a:solidFill>
                <a:effectLst/>
                <a:latin typeface="+mn-lt"/>
                <a:ea typeface="+mn-ea"/>
                <a:cs typeface="+mn-cs"/>
              </a:rPr>
              <a:t>Der Warnruf des Rotkehlchens ist ein kräftiges und schnell wiederholtes „</a:t>
            </a:r>
            <a:r>
              <a:rPr lang="de-DE" sz="1200" kern="1200" dirty="0" err="1">
                <a:solidFill>
                  <a:schemeClr val="tx1"/>
                </a:solidFill>
                <a:effectLst/>
                <a:latin typeface="+mn-lt"/>
                <a:ea typeface="+mn-ea"/>
                <a:cs typeface="+mn-cs"/>
              </a:rPr>
              <a:t>Tixen</a:t>
            </a:r>
            <a:r>
              <a:rPr lang="de-DE" sz="1200" kern="1200" dirty="0">
                <a:solidFill>
                  <a:schemeClr val="tx1"/>
                </a:solidFill>
                <a:effectLst/>
                <a:latin typeface="+mn-lt"/>
                <a:ea typeface="+mn-ea"/>
                <a:cs typeface="+mn-cs"/>
              </a:rPr>
              <a:t>“. </a:t>
            </a:r>
            <a:r>
              <a:rPr lang="de-DE" sz="1200" u="sng" kern="1200" dirty="0">
                <a:solidFill>
                  <a:schemeClr val="tx1"/>
                </a:solidFill>
                <a:effectLst/>
                <a:latin typeface="+mn-lt"/>
                <a:ea typeface="+mn-ea"/>
                <a:cs typeface="+mn-cs"/>
              </a:rPr>
              <a:t>Sein Gesang ist sehr melodisch und traurig.</a:t>
            </a:r>
            <a:r>
              <a:rPr lang="de-DE" sz="1200" kern="1200" dirty="0">
                <a:solidFill>
                  <a:schemeClr val="tx1"/>
                </a:solidFill>
                <a:effectLst/>
                <a:latin typeface="+mn-lt"/>
                <a:ea typeface="+mn-ea"/>
                <a:cs typeface="+mn-cs"/>
              </a:rPr>
              <a:t> Es beginnt etwa eine Stunde vor Morgendämmerung zu singen und ist noch bis nach dem Sonnenuntergang zu hören. </a:t>
            </a:r>
            <a:r>
              <a:rPr lang="de-DE" sz="1200" b="1" kern="1200" dirty="0">
                <a:solidFill>
                  <a:schemeClr val="tx1"/>
                </a:solidFill>
                <a:effectLst/>
                <a:latin typeface="+mn-lt"/>
                <a:ea typeface="+mn-ea"/>
                <a:cs typeface="+mn-cs"/>
              </a:rPr>
              <a:t>Das Rotkehlchen brütet in Bodennestern zwischen Wurzeln</a:t>
            </a:r>
            <a:r>
              <a:rPr lang="de-DE" sz="1200" kern="1200" dirty="0">
                <a:solidFill>
                  <a:schemeClr val="tx1"/>
                </a:solidFill>
                <a:effectLst/>
                <a:latin typeface="+mn-lt"/>
                <a:ea typeface="+mn-ea"/>
                <a:cs typeface="+mn-cs"/>
              </a:rPr>
              <a:t>, unter Baumstämmen, in Erdlöchern oder im Gras. Deswegen sollte beim Rasenmähen unter Büschen besonders aufgepasst werden. Das Rotkehlchen legt drei bis sieben Eier.</a:t>
            </a:r>
          </a:p>
          <a:p>
            <a:r>
              <a:rPr lang="de-DE" sz="1200" kern="1200" dirty="0">
                <a:solidFill>
                  <a:schemeClr val="tx1"/>
                </a:solidFill>
                <a:effectLst/>
                <a:latin typeface="+mn-lt"/>
                <a:ea typeface="+mn-ea"/>
                <a:cs typeface="+mn-cs"/>
              </a:rPr>
              <a:t>In Christuslegenden steht es Jesus im Sterben tröstend bei. Zudem wird es als inoffizieller Nationalvogel Großbritanniens mit Weihnachten in Verbindung gebracht.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37</a:t>
            </a:fld>
            <a:endParaRPr lang="de-DE"/>
          </a:p>
        </p:txBody>
      </p:sp>
    </p:spTree>
    <p:extLst>
      <p:ext uri="{BB962C8B-B14F-4D97-AF65-F5344CB8AC3E}">
        <p14:creationId xmlns:p14="http://schemas.microsoft.com/office/powerpoint/2010/main" val="1114225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Dieser Singvogel ist der Feldsperling</a:t>
            </a:r>
            <a:r>
              <a:rPr lang="de-DE" sz="1200" kern="1200" dirty="0">
                <a:solidFill>
                  <a:schemeClr val="tx1"/>
                </a:solidFill>
                <a:effectLst/>
                <a:latin typeface="+mn-lt"/>
                <a:ea typeface="+mn-ea"/>
                <a:cs typeface="+mn-cs"/>
              </a:rPr>
              <a:t>. Oberkopf und Nacken sind braun. An der Kehle und an der Ohrenseite ist jeweils ein kleiner, schwarzer Fleck. Die Unterseite ist braun-grau. Die Oberseite ist ebenfalls bräunlich mit einer schwarzen Federzeichnung. Seine Rufe ähneln denen des Haussperlings, sind aber weicher und leiser. Dazu gehören ein hölzernes „</a:t>
            </a:r>
            <a:r>
              <a:rPr lang="de-DE" sz="1200" kern="1200" dirty="0" err="1">
                <a:solidFill>
                  <a:schemeClr val="tx1"/>
                </a:solidFill>
                <a:effectLst/>
                <a:latin typeface="+mn-lt"/>
                <a:ea typeface="+mn-ea"/>
                <a:cs typeface="+mn-cs"/>
              </a:rPr>
              <a:t>tek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tek</a:t>
            </a:r>
            <a:r>
              <a:rPr lang="de-DE" sz="1200" kern="1200" dirty="0">
                <a:solidFill>
                  <a:schemeClr val="tx1"/>
                </a:solidFill>
                <a:effectLst/>
                <a:latin typeface="+mn-lt"/>
                <a:ea typeface="+mn-ea"/>
                <a:cs typeface="+mn-cs"/>
              </a:rPr>
              <a:t>“. Der Gesang hört sich an, wie „</a:t>
            </a:r>
            <a:r>
              <a:rPr lang="de-DE" sz="1200" kern="1200" dirty="0" err="1">
                <a:solidFill>
                  <a:schemeClr val="tx1"/>
                </a:solidFill>
                <a:effectLst/>
                <a:latin typeface="+mn-lt"/>
                <a:ea typeface="+mn-ea"/>
                <a:cs typeface="+mn-cs"/>
              </a:rPr>
              <a:t>tsche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tsche</a:t>
            </a:r>
            <a:r>
              <a:rPr lang="de-DE" sz="1200" kern="1200" dirty="0">
                <a:solidFill>
                  <a:schemeClr val="tx1"/>
                </a:solidFill>
                <a:effectLst/>
                <a:latin typeface="+mn-lt"/>
                <a:ea typeface="+mn-ea"/>
                <a:cs typeface="+mn-cs"/>
              </a:rPr>
              <a:t>“. Im Gegensatz zum Haussperling bevorzugt der Feldsperling einen ländlich geprägten Lebensraum. Die Sommermonate verbringt er in Feld und Flur. Im Winter besucht er die Dörfer und ist ein recht häufiger Gast am Futterhäuschen. Der Feldsperling ernährt sich von Gräsern, Kräutern und Getreide. Außerdem sucht er nach Knospen und Beeren. Seine Jungen füttert er mit Insekten. Er ist ein Höhlen- und Nischenbrüter, der gelegentlich aber auch Freinester baut. Feldsperlinge legen vier bis sechs, und in seltenen Ausnahmen sogar neun Eier. </a:t>
            </a:r>
            <a:r>
              <a:rPr lang="de-DE" sz="1200" u="sng" kern="1200" dirty="0">
                <a:solidFill>
                  <a:schemeClr val="tx1"/>
                </a:solidFill>
                <a:effectLst/>
                <a:latin typeface="+mn-lt"/>
                <a:ea typeface="+mn-ea"/>
                <a:cs typeface="+mn-cs"/>
              </a:rPr>
              <a:t>Die kleinen Koloniebrüter verfügen über ein ausgeprägtes Sozialverhalten</a:t>
            </a:r>
            <a:r>
              <a:rPr lang="de-DE" sz="1200" kern="1200" dirty="0">
                <a:solidFill>
                  <a:schemeClr val="tx1"/>
                </a:solidFill>
                <a:effectLst/>
                <a:latin typeface="+mn-lt"/>
                <a:ea typeface="+mn-ea"/>
                <a:cs typeface="+mn-cs"/>
              </a:rPr>
              <a:t>. Außerhalb der Brutzeit sind Sperlinge in geselligen Schwärmen unterwegs. Zwei Spatzenpartner gehen außerdem eine lebenslange Ehe ein.</a:t>
            </a:r>
          </a:p>
          <a:p>
            <a:r>
              <a:rPr lang="de-DE" sz="1200" kern="1200" dirty="0">
                <a:solidFill>
                  <a:schemeClr val="tx1"/>
                </a:solidFill>
                <a:effectLst/>
                <a:latin typeface="+mn-lt"/>
                <a:ea typeface="+mn-ea"/>
                <a:cs typeface="+mn-cs"/>
              </a:rPr>
              <a:t>Wie aber fast allen Feldvögeln nehmen die Bestände des Feldsperlings ab. Schadstoffe in unserer Umwelt in Form von Pflanzen- und Insektengiften sind die Ursache.</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38</a:t>
            </a:fld>
            <a:endParaRPr lang="de-DE"/>
          </a:p>
        </p:txBody>
      </p:sp>
    </p:spTree>
    <p:extLst>
      <p:ext uri="{BB962C8B-B14F-4D97-AF65-F5344CB8AC3E}">
        <p14:creationId xmlns:p14="http://schemas.microsoft.com/office/powerpoint/2010/main" val="368928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Feldsperling besitzt eine braune Kopfplatte und einen schwarzen Wangenfleck, ein fast komplett geschlossenes weißes Halsband.</a:t>
            </a:r>
          </a:p>
          <a:p>
            <a:endParaRPr lang="de-DE" dirty="0"/>
          </a:p>
          <a:p>
            <a:r>
              <a:rPr lang="de-DE" dirty="0"/>
              <a:t>Der Haussperling hat dafür einen großen schwarzen </a:t>
            </a:r>
            <a:r>
              <a:rPr lang="de-DE" dirty="0" err="1"/>
              <a:t>Kehllatz</a:t>
            </a:r>
            <a:r>
              <a:rPr lang="de-DE" dirty="0"/>
              <a:t>, eine grau dunkle Kappe und keinen Wangenfleck.</a:t>
            </a:r>
          </a:p>
        </p:txBody>
      </p:sp>
      <p:sp>
        <p:nvSpPr>
          <p:cNvPr id="4" name="Foliennummernplatzhalter 3"/>
          <p:cNvSpPr>
            <a:spLocks noGrp="1"/>
          </p:cNvSpPr>
          <p:nvPr>
            <p:ph type="sldNum" sz="quarter" idx="5"/>
          </p:nvPr>
        </p:nvSpPr>
        <p:spPr/>
        <p:txBody>
          <a:bodyPr/>
          <a:lstStyle/>
          <a:p>
            <a:fld id="{A7F8538F-1707-2D4F-82B6-84D761301399}" type="slidenum">
              <a:rPr lang="de-DE" smtClean="0"/>
              <a:t>39</a:t>
            </a:fld>
            <a:endParaRPr lang="de-DE"/>
          </a:p>
        </p:txBody>
      </p:sp>
    </p:spTree>
    <p:extLst>
      <p:ext uri="{BB962C8B-B14F-4D97-AF65-F5344CB8AC3E}">
        <p14:creationId xmlns:p14="http://schemas.microsoft.com/office/powerpoint/2010/main" val="3151341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Stunde</a:t>
            </a:r>
            <a:r>
              <a:rPr lang="de-DE" b="1" baseline="0" dirty="0"/>
              <a:t> der Gartenvögel</a:t>
            </a:r>
            <a:r>
              <a:rPr lang="de-DE" baseline="0" dirty="0"/>
              <a:t>“ ist eine Mitmachaktion des Landesbund für Vogelschutzes (LBV e. V.) und des Naturschutzbundes (NABU e. V.). </a:t>
            </a:r>
          </a:p>
          <a:p>
            <a:endParaRPr lang="de-DE" baseline="0" dirty="0"/>
          </a:p>
          <a:p>
            <a:r>
              <a:rPr lang="de-DE" baseline="0" dirty="0"/>
              <a:t>Diese Aktion erfasst die häufigsten deutschen Gartenvögel. Die Beobachtung (das Monitoring) dient dazu, Schwankungen im Vorkommen einzelner Arten festzustellen. Auf diese Weise können z. B. bei rückläufigen Bestandzahlen rechtzeitig vertiefende Untersuchungen durchgeführt und entsprechende Maßnahmen zum Schutz der Art ergriffen werden. </a:t>
            </a:r>
          </a:p>
          <a:p>
            <a:endParaRPr lang="de-DE" baseline="0" dirty="0"/>
          </a:p>
          <a:p>
            <a:r>
              <a:rPr lang="de-DE" baseline="0" dirty="0"/>
              <a:t>Jeder kann mitmachen, ob als Schulklasse, in der Familie oder alleine. Eine Stunde lang werden an einem beliebigen Beobachtungsort Vögel gezählt. Dabei wird </a:t>
            </a:r>
            <a:r>
              <a:rPr lang="de-DE" b="1" baseline="0" dirty="0"/>
              <a:t>von jeder Art die höchste Anzahl von Vögeln notiert, die im Laufe der Stunde gleichzeitig anwesend war</a:t>
            </a:r>
            <a:r>
              <a:rPr lang="de-DE"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 Zählergebnisse können auf dem</a:t>
            </a:r>
            <a:r>
              <a:rPr lang="de-DE" baseline="0" dirty="0"/>
              <a:t> Meldebogen eingetragen und per Post eingesandt oder online übermittelt werden. Meldebögen und weiteres Informationsmaterial können auf </a:t>
            </a:r>
            <a:r>
              <a:rPr lang="de-DE" u="sng" baseline="0" dirty="0"/>
              <a:t>w</a:t>
            </a:r>
            <a:r>
              <a:rPr lang="de-DE" u="sng" dirty="0"/>
              <a:t>ww.stunde-der-gartenvoegel.lbv.de </a:t>
            </a:r>
            <a:r>
              <a:rPr lang="de-DE" dirty="0">
                <a:cs typeface="Lucida Sans Unicode" pitchFamily="34" charset="0"/>
              </a:rPr>
              <a:t>, per E-Mail an vogelzaehlung@lbv.de  oder telefonisch unter 0 91 74 / 47 75 – 24 angefordert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cs typeface="Lucida Sans Unicode" pitchFamily="34" charset="0"/>
              </a:rPr>
              <a:t>NABU-Vogeltrainer: </a:t>
            </a:r>
            <a:r>
              <a:rPr lang="de-DE" dirty="0">
                <a:hlinkClick r:id="rId3"/>
              </a:rPr>
              <a:t>https://www.nabu.de/tiere-und-pflanzen/voegel/vogelkunde/25606.html</a:t>
            </a:r>
            <a:endParaRPr lang="de-DE" dirty="0">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cs typeface="Lucida Sans Unicode" pitchFamily="34" charset="0"/>
              </a:rPr>
              <a:t>Da die Stunde der Garten/ Wintervögel in Kooperation mit dem NABU entsteht, weisen wir hier noch auf eine gratis </a:t>
            </a:r>
            <a:r>
              <a:rPr lang="de-DE" dirty="0" err="1">
                <a:cs typeface="Lucida Sans Unicode" pitchFamily="34" charset="0"/>
              </a:rPr>
              <a:t>Vogelerkennungsapp</a:t>
            </a:r>
            <a:r>
              <a:rPr lang="de-DE" dirty="0">
                <a:cs typeface="Lucida Sans Unicode" pitchFamily="34" charset="0"/>
              </a:rPr>
              <a:t> des NABU hin: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hlinkClick r:id="rId4"/>
              </a:rPr>
              <a:t>https://www.nabu.de/natur-und-landschaft/natur-erleben/spiele-apps-klingeltoene/vogelwelt.html</a:t>
            </a:r>
            <a:endParaRPr lang="de-DE" dirty="0">
              <a:cs typeface="Lucida Sans Unicode" pitchFamily="34" charset="0"/>
            </a:endParaRP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40</a:t>
            </a:fld>
            <a:endParaRPr lang="de-DE"/>
          </a:p>
        </p:txBody>
      </p:sp>
    </p:spTree>
    <p:extLst>
      <p:ext uri="{BB962C8B-B14F-4D97-AF65-F5344CB8AC3E}">
        <p14:creationId xmlns:p14="http://schemas.microsoft.com/office/powerpoint/2010/main" val="191698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41</a:t>
            </a:fld>
            <a:endParaRPr lang="de-DE"/>
          </a:p>
        </p:txBody>
      </p:sp>
    </p:spTree>
    <p:extLst>
      <p:ext uri="{BB962C8B-B14F-4D97-AF65-F5344CB8AC3E}">
        <p14:creationId xmlns:p14="http://schemas.microsoft.com/office/powerpoint/2010/main" val="2405700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Auf</a:t>
            </a:r>
            <a:r>
              <a:rPr lang="de-DE" baseline="0" dirty="0"/>
              <a:t> unserer Homepage </a:t>
            </a:r>
            <a:r>
              <a:rPr lang="de-DE" u="sng" baseline="0" dirty="0"/>
              <a:t>www.lbv.de</a:t>
            </a:r>
            <a:r>
              <a:rPr lang="de-DE" baseline="0" dirty="0"/>
              <a:t> und den Aktionsseiten </a:t>
            </a:r>
            <a:r>
              <a:rPr lang="de-DE" u="sng" baseline="0" dirty="0"/>
              <a:t>w</a:t>
            </a:r>
            <a:r>
              <a:rPr lang="de-DE" u="sng" dirty="0"/>
              <a:t>ww.stunde-der-gartenvoegel.lbv.de </a:t>
            </a:r>
            <a:r>
              <a:rPr lang="de-DE" u="none" baseline="0" dirty="0"/>
              <a:t>finden sie umfangreiche Informationen zur Aktion: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Auswertung der Zählungen aus den Vorjahren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Foto-Galerie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Bestimmungshilfen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Vogelsteckbriefe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Arbeitsblätter und Aktionsleitfäden für Schule und Kindergarten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u="none" baseline="0" dirty="0"/>
              <a:t>Übrigens: Auch im Januar ist Ihre Hilfe bei der Vogelzählung gefragt. Die „</a:t>
            </a:r>
            <a:r>
              <a:rPr lang="de-DE" b="1" u="none" baseline="0" dirty="0"/>
              <a:t>Stunde der Wintervögel</a:t>
            </a:r>
            <a:r>
              <a:rPr lang="de-DE" u="none" baseline="0" dirty="0"/>
              <a:t>“ erfasst äquivalent zur „Stunde der Gartenvögel“, alle Vogelarten, die sich im Winter bei uns aufhalten. Informationen finden Sie auf unseren Aktionsseiten im Internet: </a:t>
            </a:r>
            <a:r>
              <a:rPr lang="de-DE" u="sng" baseline="0" dirty="0"/>
              <a:t>www.stunde-der-wintervoegel.de</a:t>
            </a:r>
            <a:r>
              <a:rPr lang="de-DE" u="none" baseline="0" dirty="0"/>
              <a:t> </a:t>
            </a:r>
            <a:endParaRPr lang="de-DE" u="sng" dirty="0"/>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42</a:t>
            </a:fld>
            <a:endParaRPr lang="de-DE"/>
          </a:p>
        </p:txBody>
      </p:sp>
    </p:spTree>
    <p:extLst>
      <p:ext uri="{BB962C8B-B14F-4D97-AF65-F5344CB8AC3E}">
        <p14:creationId xmlns:p14="http://schemas.microsoft.com/office/powerpoint/2010/main" val="20120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Lösung: </a:t>
            </a:r>
            <a:r>
              <a:rPr lang="de-DE" dirty="0" err="1"/>
              <a:t>Weissbartseeschwalbe</a:t>
            </a:r>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a:t>
            </a:fld>
            <a:endParaRPr lang="de-DE"/>
          </a:p>
        </p:txBody>
      </p:sp>
    </p:spTree>
    <p:extLst>
      <p:ext uri="{BB962C8B-B14F-4D97-AF65-F5344CB8AC3E}">
        <p14:creationId xmlns:p14="http://schemas.microsoft.com/office/powerpoint/2010/main" val="41405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Greifvögel: Ihr sehr gutes Sehvermögen, der nach unten gebogene Hakenschnabel, kräftige Beine und die mit scharfen Krallen ausgestatteten Füße.</a:t>
            </a:r>
          </a:p>
          <a:p>
            <a:r>
              <a:rPr lang="de-DE" sz="1200" b="0" i="0" kern="1200" dirty="0">
                <a:solidFill>
                  <a:schemeClr val="tx1"/>
                </a:solidFill>
                <a:effectLst/>
                <a:latin typeface="+mn-lt"/>
                <a:ea typeface="+mn-ea"/>
                <a:cs typeface="+mn-cs"/>
              </a:rPr>
              <a:t>Fleischfresser mit Hakenschnabel, kräftige Füße</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Sperlingsvögel: Klammerfüße mit 3 nach vorne gerichteten Zehen und einem nach hinten gerichteten Zeh, 9 Handschwingen, alle einheimischen Sperlingsvögel sind auch Singvögel</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Wasservögel: Schwimmhäute, langer Hals, dichtes Gefieder</a:t>
            </a:r>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a:t>
            </a:fld>
            <a:endParaRPr lang="de-DE"/>
          </a:p>
        </p:txBody>
      </p:sp>
    </p:spTree>
    <p:extLst>
      <p:ext uri="{BB962C8B-B14F-4D97-AF65-F5344CB8AC3E}">
        <p14:creationId xmlns:p14="http://schemas.microsoft.com/office/powerpoint/2010/main" val="183449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6</a:t>
            </a:fld>
            <a:endParaRPr lang="de-DE"/>
          </a:p>
        </p:txBody>
      </p:sp>
    </p:spTree>
    <p:extLst>
      <p:ext uri="{BB962C8B-B14F-4D97-AF65-F5344CB8AC3E}">
        <p14:creationId xmlns:p14="http://schemas.microsoft.com/office/powerpoint/2010/main" val="161842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Unter dem Namen „Spatz“ ist der </a:t>
            </a:r>
            <a:r>
              <a:rPr lang="de-DE" sz="1200" b="1" kern="1200" dirty="0">
                <a:solidFill>
                  <a:schemeClr val="tx1"/>
                </a:solidFill>
                <a:effectLst/>
                <a:latin typeface="+mn-lt"/>
                <a:ea typeface="+mn-ea"/>
                <a:cs typeface="+mn-cs"/>
              </a:rPr>
              <a:t>Haussperling</a:t>
            </a:r>
            <a:r>
              <a:rPr lang="de-DE" sz="1200" kern="1200" dirty="0">
                <a:solidFill>
                  <a:schemeClr val="tx1"/>
                </a:solidFill>
                <a:effectLst/>
                <a:latin typeface="+mn-lt"/>
                <a:ea typeface="+mn-ea"/>
                <a:cs typeface="+mn-cs"/>
              </a:rPr>
              <a:t> meist besser bekannt. Er gehört zu den häufigsten Vögeln in Deutschland. Haussperlinge haben sich an uns Menschen angepasst und sind uns bis in die Großstädte gefolgt. Getreidesamen und sonstige Sämereien zählen, zusammen mit Abfallresten, zur Hauptnahrung. Da Haussperlinge auch Essensreste fressen, kann man sie auch in Straßencafés, an Picknickplätzen, an Skihütten, etc. beobachten. Trotzdem gehen die lokalen Bestände aufgrund von fehlenden Nistmöglichkeiten in Nischen und unter Dächern zurück. Seine Nester baut er aus unterschiedlichsten Materialien. Gebrütet wird von April bis August. In seinen bis zu 4 Bruten legen die Weibchen jeweils 3 bis 6 Eier. Haussperlingsmännchen haben eine graue Kopfkappe, einen dunklen Fleck auf der Brust und einen grauen Bauch. Das restliche Gefieder ist braun gefärbt. Die Weibchen (nächste Folie) sind einheitlicher braun gefärbt. Der Gesang dieses Vogels ist ein eher monotones Tschilpen, häufig zetert er aber auch „</a:t>
            </a:r>
            <a:r>
              <a:rPr lang="de-DE" sz="1200" kern="1200" dirty="0" err="1">
                <a:solidFill>
                  <a:schemeClr val="tx1"/>
                </a:solidFill>
                <a:effectLst/>
                <a:latin typeface="+mn-lt"/>
                <a:ea typeface="+mn-ea"/>
                <a:cs typeface="+mn-cs"/>
              </a:rPr>
              <a:t>terrterrterr</a:t>
            </a:r>
            <a:r>
              <a:rPr lang="de-DE" sz="1200" kern="1200" dirty="0">
                <a:solidFill>
                  <a:schemeClr val="tx1"/>
                </a:solidFill>
                <a:effectLst/>
                <a:latin typeface="+mn-lt"/>
                <a:ea typeface="+mn-ea"/>
                <a:cs typeface="+mn-cs"/>
              </a:rPr>
              <a:t>“ oder gibt Warnrufe von sich.</a:t>
            </a:r>
          </a:p>
          <a:p>
            <a:r>
              <a:rPr lang="de-DE" sz="1200" kern="1200" dirty="0">
                <a:solidFill>
                  <a:schemeClr val="tx1"/>
                </a:solidFill>
                <a:effectLst/>
                <a:latin typeface="+mn-lt"/>
                <a:ea typeface="+mn-ea"/>
                <a:cs typeface="+mn-cs"/>
              </a:rPr>
              <a:t>Selbst im Winter entfernen sich Haussperlinge nicht weit von ihrem Brutplatz und bleiben deshalb in Bayern.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21</a:t>
            </a:fld>
            <a:endParaRPr lang="de-DE"/>
          </a:p>
        </p:txBody>
      </p:sp>
    </p:spTree>
    <p:extLst>
      <p:ext uri="{BB962C8B-B14F-4D97-AF65-F5344CB8AC3E}">
        <p14:creationId xmlns:p14="http://schemas.microsoft.com/office/powerpoint/2010/main" val="389880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Unter dem Namen „Spatz“ ist der </a:t>
            </a:r>
            <a:r>
              <a:rPr lang="de-DE" sz="1200" b="1" kern="1200" dirty="0">
                <a:solidFill>
                  <a:schemeClr val="tx1"/>
                </a:solidFill>
                <a:effectLst/>
                <a:latin typeface="+mn-lt"/>
                <a:ea typeface="+mn-ea"/>
                <a:cs typeface="+mn-cs"/>
              </a:rPr>
              <a:t>Haussperling</a:t>
            </a:r>
            <a:r>
              <a:rPr lang="de-DE" sz="1200" kern="1200" dirty="0">
                <a:solidFill>
                  <a:schemeClr val="tx1"/>
                </a:solidFill>
                <a:effectLst/>
                <a:latin typeface="+mn-lt"/>
                <a:ea typeface="+mn-ea"/>
                <a:cs typeface="+mn-cs"/>
              </a:rPr>
              <a:t> meist besser bekannt. Er gehört zu den häufigsten Vögeln in Deutschland. Haussperlinge haben sich an uns Menschen angepasst und sind uns bis in die Großstädte gefolgt. Getreidesamen und sonstige Sämereien zählen, zusammen mit Abfallresten, zur Hauptnahrung. Da Haussperlinge auch Essensreste fressen, kann man sie auch in Straßencafés, an Picknickplätzen, an Skihütten, etc. beobachten. Trotzdem gehen die lokalen Bestände aufgrund von fehlenden Nistmöglichkeiten in Nischen und unter Dächern zurück. Seine Nester baut er aus unterschiedlichsten Materialien. Gebrütet wird von April bis August. In seinen bis zu 4 Bruten legen die Weibchen jeweils 3 bis 6 Eier. Haussperlingsmännchen haben eine graue Kopfkappe, einen dunklen Fleck auf der Brust und einen grauen Bauch. Das restliche Gefieder ist braun gefärbt. Die Weibchen (nächste Folie) sind einheitlicher braun gefärbt. Der Gesang dieses Vogels ist ein eher monotones Tschilpen, häufig zetert er aber auch „</a:t>
            </a:r>
            <a:r>
              <a:rPr lang="de-DE" sz="1200" kern="1200" dirty="0" err="1">
                <a:solidFill>
                  <a:schemeClr val="tx1"/>
                </a:solidFill>
                <a:effectLst/>
                <a:latin typeface="+mn-lt"/>
                <a:ea typeface="+mn-ea"/>
                <a:cs typeface="+mn-cs"/>
              </a:rPr>
              <a:t>terrterrterr</a:t>
            </a:r>
            <a:r>
              <a:rPr lang="de-DE" sz="1200" kern="1200" dirty="0">
                <a:solidFill>
                  <a:schemeClr val="tx1"/>
                </a:solidFill>
                <a:effectLst/>
                <a:latin typeface="+mn-lt"/>
                <a:ea typeface="+mn-ea"/>
                <a:cs typeface="+mn-cs"/>
              </a:rPr>
              <a:t>“ oder gibt Warnrufe von sich.</a:t>
            </a:r>
          </a:p>
          <a:p>
            <a:r>
              <a:rPr lang="de-DE" sz="1200" kern="1200" dirty="0">
                <a:solidFill>
                  <a:schemeClr val="tx1"/>
                </a:solidFill>
                <a:effectLst/>
                <a:latin typeface="+mn-lt"/>
                <a:ea typeface="+mn-ea"/>
                <a:cs typeface="+mn-cs"/>
              </a:rPr>
              <a:t>Selbst im Winter entfernen sich Haussperlinge nicht weit von ihrem Brutplatz und bleiben deshalb in Bayern.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22</a:t>
            </a:fld>
            <a:endParaRPr lang="de-DE"/>
          </a:p>
        </p:txBody>
      </p:sp>
    </p:spTree>
    <p:extLst>
      <p:ext uri="{BB962C8B-B14F-4D97-AF65-F5344CB8AC3E}">
        <p14:creationId xmlns:p14="http://schemas.microsoft.com/office/powerpoint/2010/main" val="4125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Hier sieht man die Amsel oder auch Schwarzdrossel</a:t>
            </a:r>
            <a:r>
              <a:rPr lang="de-DE" sz="1200" kern="1200" dirty="0">
                <a:solidFill>
                  <a:schemeClr val="tx1"/>
                </a:solidFill>
                <a:effectLst/>
                <a:latin typeface="+mn-lt"/>
                <a:ea typeface="+mn-ea"/>
                <a:cs typeface="+mn-cs"/>
              </a:rPr>
              <a:t>. Das abgebildete Tier ist ein Männchen. Man erkennt es am einheitlich schwarzen Gefieder, dem hellgelb bis orange gefärbten Schnabel sowie dem Augenring. Weibchen sind braun und besitzen einen grauen Schnabel. Der Augenring fehlt ihnen. So sind sie gut getarnt.</a:t>
            </a:r>
          </a:p>
          <a:p>
            <a:r>
              <a:rPr lang="de-DE" sz="1200" kern="1200" dirty="0">
                <a:solidFill>
                  <a:schemeClr val="tx1"/>
                </a:solidFill>
                <a:effectLst/>
                <a:latin typeface="+mn-lt"/>
                <a:ea typeface="+mn-ea"/>
                <a:cs typeface="+mn-cs"/>
              </a:rPr>
              <a:t>Diese Vogelart ist ein Allesfresser. Am liebsten fressen sie in großen Mengen tierische Nahrung (wie </a:t>
            </a:r>
            <a:r>
              <a:rPr lang="de-DE" sz="1200" u="sng" kern="1200" dirty="0">
                <a:solidFill>
                  <a:schemeClr val="tx1"/>
                </a:solidFill>
                <a:effectLst/>
                <a:latin typeface="+mn-lt"/>
                <a:ea typeface="+mn-ea"/>
                <a:cs typeface="+mn-cs"/>
              </a:rPr>
              <a:t>Regenwürmer</a:t>
            </a:r>
            <a:r>
              <a:rPr lang="de-DE" sz="1200" kern="1200" dirty="0">
                <a:solidFill>
                  <a:schemeClr val="tx1"/>
                </a:solidFill>
                <a:effectLst/>
                <a:latin typeface="+mn-lt"/>
                <a:ea typeface="+mn-ea"/>
                <a:cs typeface="+mn-cs"/>
              </a:rPr>
              <a:t> und Käfer), aber auch Beeren und Früchte spielen eine wichtige Rolle. Die Amsel trinkt recht selten, da Ihre Nahrung genug Wasser enthält.  Bei Gefahr lässt sie ein hohes, durchdringendes und lautes „</a:t>
            </a:r>
            <a:r>
              <a:rPr lang="de-DE" sz="1200" kern="1200" dirty="0" err="1">
                <a:solidFill>
                  <a:schemeClr val="tx1"/>
                </a:solidFill>
                <a:effectLst/>
                <a:latin typeface="+mn-lt"/>
                <a:ea typeface="+mn-ea"/>
                <a:cs typeface="+mn-cs"/>
              </a:rPr>
              <a:t>ssiih</a:t>
            </a:r>
            <a:r>
              <a:rPr lang="de-DE" sz="1200" kern="1200" dirty="0">
                <a:solidFill>
                  <a:schemeClr val="tx1"/>
                </a:solidFill>
                <a:effectLst/>
                <a:latin typeface="+mn-lt"/>
                <a:ea typeface="+mn-ea"/>
                <a:cs typeface="+mn-cs"/>
              </a:rPr>
              <a:t>“ erklingen. </a:t>
            </a:r>
            <a:r>
              <a:rPr lang="de-DE" sz="1200" u="sng" kern="1200" dirty="0">
                <a:solidFill>
                  <a:schemeClr val="tx1"/>
                </a:solidFill>
                <a:effectLst/>
                <a:latin typeface="+mn-lt"/>
                <a:ea typeface="+mn-ea"/>
                <a:cs typeface="+mn-cs"/>
              </a:rPr>
              <a:t>Im Frühjahr erfreut sie uns mit ihrem melodiösen, orgelnden Gesang.</a:t>
            </a:r>
            <a:r>
              <a:rPr lang="de-DE" sz="1200" kern="1200" dirty="0">
                <a:solidFill>
                  <a:schemeClr val="tx1"/>
                </a:solidFill>
                <a:effectLst/>
                <a:latin typeface="+mn-lt"/>
                <a:ea typeface="+mn-ea"/>
                <a:cs typeface="+mn-cs"/>
              </a:rPr>
              <a:t> Bei uns ist sie eine häufige und weitverbreitete Singvogelart. Ihr Lebensraum sind Parks sowie Baum- und Strauchgruppen. Die Amsel nistet in Baumen und Sträuchern am Boden. Das Weibchen legt vier bis fünf Eier in ihr aus dünnen Zweigen, Moos und Flechten bestehenden Nestes. </a:t>
            </a:r>
          </a:p>
          <a:p>
            <a:r>
              <a:rPr lang="de-DE" sz="1200" kern="1200" dirty="0">
                <a:solidFill>
                  <a:schemeClr val="tx1"/>
                </a:solidFill>
                <a:effectLst/>
                <a:latin typeface="+mn-lt"/>
                <a:ea typeface="+mn-ea"/>
                <a:cs typeface="+mn-cs"/>
              </a:rPr>
              <a:t>Vor etwa 150 Jahren war sie noch ein recht scheuer Waldvogel, der im Winter nach Italien oder Frankreich auswich. Inzwischen ziehen immer weniger Vögel fort, denn die Winter werden milder und der Tisch ist reich für sie gedeckt. Die Amsel hat sich in unseren Städten und Dörfern so gut eingelebt, dass sie in fast jedem Garten zu beobachten ist.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23</a:t>
            </a:fld>
            <a:endParaRPr lang="de-DE"/>
          </a:p>
        </p:txBody>
      </p:sp>
    </p:spTree>
    <p:extLst>
      <p:ext uri="{BB962C8B-B14F-4D97-AF65-F5344CB8AC3E}">
        <p14:creationId xmlns:p14="http://schemas.microsoft.com/office/powerpoint/2010/main" val="351841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Hier sieht man die Amsel oder auch Schwarzdrossel</a:t>
            </a:r>
            <a:r>
              <a:rPr lang="de-DE" sz="1200" kern="1200" dirty="0">
                <a:solidFill>
                  <a:schemeClr val="tx1"/>
                </a:solidFill>
                <a:effectLst/>
                <a:latin typeface="+mn-lt"/>
                <a:ea typeface="+mn-ea"/>
                <a:cs typeface="+mn-cs"/>
              </a:rPr>
              <a:t>. Das abgebildete Tier ist ein Männchen. Man erkennt es am einheitlich schwarzen Gefieder, dem hellgelb bis orange gefärbten Schnabel sowie dem Augenring. Weibchen sind braun und besitzen einen grauen Schnabel. Der Augenring fehlt ihnen. So sind sie gut getarnt.</a:t>
            </a:r>
          </a:p>
          <a:p>
            <a:r>
              <a:rPr lang="de-DE" sz="1200" kern="1200" dirty="0">
                <a:solidFill>
                  <a:schemeClr val="tx1"/>
                </a:solidFill>
                <a:effectLst/>
                <a:latin typeface="+mn-lt"/>
                <a:ea typeface="+mn-ea"/>
                <a:cs typeface="+mn-cs"/>
              </a:rPr>
              <a:t>Diese Vogelart ist ein Allesfresser. Am liebsten fressen sie in großen Mengen tierische Nahrung (wie </a:t>
            </a:r>
            <a:r>
              <a:rPr lang="de-DE" sz="1200" u="sng" kern="1200" dirty="0">
                <a:solidFill>
                  <a:schemeClr val="tx1"/>
                </a:solidFill>
                <a:effectLst/>
                <a:latin typeface="+mn-lt"/>
                <a:ea typeface="+mn-ea"/>
                <a:cs typeface="+mn-cs"/>
              </a:rPr>
              <a:t>Regenwürmer</a:t>
            </a:r>
            <a:r>
              <a:rPr lang="de-DE" sz="1200" kern="1200" dirty="0">
                <a:solidFill>
                  <a:schemeClr val="tx1"/>
                </a:solidFill>
                <a:effectLst/>
                <a:latin typeface="+mn-lt"/>
                <a:ea typeface="+mn-ea"/>
                <a:cs typeface="+mn-cs"/>
              </a:rPr>
              <a:t> und Käfer), aber auch Beeren und Früchte spielen eine wichtige Rolle. Die Amsel trinkt recht selten, da Ihre Nahrung genug Wasser enthält.  Bei Gefahr lässt sie ein hohes, durchdringendes und lautes „</a:t>
            </a:r>
            <a:r>
              <a:rPr lang="de-DE" sz="1200" kern="1200" dirty="0" err="1">
                <a:solidFill>
                  <a:schemeClr val="tx1"/>
                </a:solidFill>
                <a:effectLst/>
                <a:latin typeface="+mn-lt"/>
                <a:ea typeface="+mn-ea"/>
                <a:cs typeface="+mn-cs"/>
              </a:rPr>
              <a:t>ssiih</a:t>
            </a:r>
            <a:r>
              <a:rPr lang="de-DE" sz="1200" kern="1200" dirty="0">
                <a:solidFill>
                  <a:schemeClr val="tx1"/>
                </a:solidFill>
                <a:effectLst/>
                <a:latin typeface="+mn-lt"/>
                <a:ea typeface="+mn-ea"/>
                <a:cs typeface="+mn-cs"/>
              </a:rPr>
              <a:t>“ erklingen. </a:t>
            </a:r>
            <a:r>
              <a:rPr lang="de-DE" sz="1200" u="sng" kern="1200" dirty="0">
                <a:solidFill>
                  <a:schemeClr val="tx1"/>
                </a:solidFill>
                <a:effectLst/>
                <a:latin typeface="+mn-lt"/>
                <a:ea typeface="+mn-ea"/>
                <a:cs typeface="+mn-cs"/>
              </a:rPr>
              <a:t>Im Frühjahr erfreut sie uns mit ihrem melodiösen, orgelnden Gesang.</a:t>
            </a:r>
            <a:r>
              <a:rPr lang="de-DE" sz="1200" kern="1200" dirty="0">
                <a:solidFill>
                  <a:schemeClr val="tx1"/>
                </a:solidFill>
                <a:effectLst/>
                <a:latin typeface="+mn-lt"/>
                <a:ea typeface="+mn-ea"/>
                <a:cs typeface="+mn-cs"/>
              </a:rPr>
              <a:t> Bei uns ist sie eine häufige und weitverbreitete Singvogelart. Ihr Lebensraum sind Parks sowie Baum- und Strauchgruppen. Die Amsel nistet in Baumen und Sträuchern am Boden. Das Weibchen legt vier bis fünf Eier in ihr aus dünnen Zweigen, Moos und Flechten bestehenden Nestes. </a:t>
            </a:r>
          </a:p>
          <a:p>
            <a:r>
              <a:rPr lang="de-DE" sz="1200" kern="1200" dirty="0">
                <a:solidFill>
                  <a:schemeClr val="tx1"/>
                </a:solidFill>
                <a:effectLst/>
                <a:latin typeface="+mn-lt"/>
                <a:ea typeface="+mn-ea"/>
                <a:cs typeface="+mn-cs"/>
              </a:rPr>
              <a:t>Vor etwa 150 Jahren war sie noch ein recht scheuer Waldvogel, der im Winter nach Italien oder Frankreich auswich. Inzwischen ziehen immer weniger Vögel fort, denn die Winter werden milder und der Tisch ist reich für sie gedeckt. Die Amsel hat sich in unseren Städten und Dörfern so gut eingelebt, dass sie in fast jedem Garten zu beobachten ist.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24</a:t>
            </a:fld>
            <a:endParaRPr lang="de-DE"/>
          </a:p>
        </p:txBody>
      </p:sp>
    </p:spTree>
    <p:extLst>
      <p:ext uri="{BB962C8B-B14F-4D97-AF65-F5344CB8AC3E}">
        <p14:creationId xmlns:p14="http://schemas.microsoft.com/office/powerpoint/2010/main" val="1046272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3374136"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050">
                <a:solidFill>
                  <a:srgbClr val="0068B4"/>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3374136" y="4303776"/>
            <a:ext cx="5486400"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rgbClr val="0068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4" name="Fußzeilenplatzhalter 3"/>
          <p:cNvSpPr>
            <a:spLocks noGrp="1"/>
          </p:cNvSpPr>
          <p:nvPr>
            <p:ph type="ftr" sz="quarter" idx="10"/>
          </p:nvPr>
        </p:nvSpPr>
        <p:spPr/>
        <p:txBody>
          <a:bodyPr/>
          <a:lstStyle/>
          <a:p>
            <a:r>
              <a:rPr lang="de-DE"/>
              <a:t>Referent/in:</a:t>
            </a:r>
            <a:endParaRPr lang="de-DE" dirty="0"/>
          </a:p>
        </p:txBody>
      </p:sp>
      <p:sp>
        <p:nvSpPr>
          <p:cNvPr id="5" name="Foliennummernplatzhalter 4"/>
          <p:cNvSpPr>
            <a:spLocks noGrp="1"/>
          </p:cNvSpPr>
          <p:nvPr>
            <p:ph type="sldNum" sz="quarter" idx="11"/>
          </p:nvPr>
        </p:nvSpPr>
        <p:spPr/>
        <p:txBody>
          <a:bodyPr/>
          <a:lstStyle/>
          <a:p>
            <a:r>
              <a:rPr lang="de-DE"/>
              <a:t>Stand:</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B9512-BEAB-42B7-92CA-13CB5A25CF5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66B486A-D220-43B1-971E-E760D4CF477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12B131-35A9-4271-9808-0145AD074B6D}"/>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5" name="Fußzeilenplatzhalter 4">
            <a:extLst>
              <a:ext uri="{FF2B5EF4-FFF2-40B4-BE49-F238E27FC236}">
                <a16:creationId xmlns:a16="http://schemas.microsoft.com/office/drawing/2014/main" id="{21E06270-4B3F-41EA-8325-11CAABB847F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A38E9E-7A75-415D-B5AE-EEB8F238CDE7}"/>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183055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7216E-E79C-4CF0-BA42-253D6DF2685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7E7B32B-42E3-4E2B-8202-573ECDFF2C0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9B213C8-6273-478F-B568-17162EB01703}"/>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5" name="Fußzeilenplatzhalter 4">
            <a:extLst>
              <a:ext uri="{FF2B5EF4-FFF2-40B4-BE49-F238E27FC236}">
                <a16:creationId xmlns:a16="http://schemas.microsoft.com/office/drawing/2014/main" id="{6F2918F6-5E6A-4242-BA2C-D418BD1C5E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D817680-7516-4AF0-9A18-F9F2DD71C2FB}"/>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120347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7F86C-26C2-4743-B669-81BA3AF2AA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A24F02B-9B8B-4F28-82ED-1F336CE33B4F}"/>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2A7F49-9FCE-4690-91EA-72FB5DF32349}"/>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5F8E2F2-69E3-4BA6-A495-F8DEDC786C5F}"/>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6" name="Fußzeilenplatzhalter 5">
            <a:extLst>
              <a:ext uri="{FF2B5EF4-FFF2-40B4-BE49-F238E27FC236}">
                <a16:creationId xmlns:a16="http://schemas.microsoft.com/office/drawing/2014/main" id="{3470F0FA-33FA-4D52-B0BF-9CE9CBDAB0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0D28D2A-2E6E-4A7F-8BC2-06D690346914}"/>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03525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449A5-B5CC-4D78-9020-11DA424B215F}"/>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D76B2A3-D62E-42BB-90C4-903FB4A8763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B2585C8-D2A2-4392-B5E4-8B653DB4B164}"/>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0EA363B-461B-4A52-A9E5-78375CD107D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43F387-5F65-466C-A4D9-5AFE21CFDE6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30D6B8-77EF-4422-8BB7-7A13722A1A31}"/>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8" name="Fußzeilenplatzhalter 7">
            <a:extLst>
              <a:ext uri="{FF2B5EF4-FFF2-40B4-BE49-F238E27FC236}">
                <a16:creationId xmlns:a16="http://schemas.microsoft.com/office/drawing/2014/main" id="{D7935C5B-C8E4-45A2-8684-255FDB1E2B8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EEF08BE-A29C-44DF-9A44-7664ACB2B5FF}"/>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60375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620B5-3ABA-4A6C-8A84-02F7090F5C9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4D76E03-4989-41E0-8B65-91695EA8A798}"/>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4" name="Fußzeilenplatzhalter 3">
            <a:extLst>
              <a:ext uri="{FF2B5EF4-FFF2-40B4-BE49-F238E27FC236}">
                <a16:creationId xmlns:a16="http://schemas.microsoft.com/office/drawing/2014/main" id="{CFA1FE8D-C8B1-47A1-BA19-3692F67AEC3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6D21771-6DD7-4CB3-8F46-C1B53751726E}"/>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95201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776F97-D5E2-40B1-8F9C-24755AFBEBF4}"/>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3" name="Fußzeilenplatzhalter 2">
            <a:extLst>
              <a:ext uri="{FF2B5EF4-FFF2-40B4-BE49-F238E27FC236}">
                <a16:creationId xmlns:a16="http://schemas.microsoft.com/office/drawing/2014/main" id="{E3720950-B7CD-49F7-B771-B423B8B7C94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356A9F9-4C90-4808-AB79-44F48625DA81}"/>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73441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23D53-1E5C-43FD-9C6E-6456008A555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45A3032-126D-4677-96BB-141BD2B0F8E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E03AF2-E8E1-4AB4-ACC8-00454721C2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C62634-DFEA-47AA-A620-C9A2EA1233A3}"/>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6" name="Fußzeilenplatzhalter 5">
            <a:extLst>
              <a:ext uri="{FF2B5EF4-FFF2-40B4-BE49-F238E27FC236}">
                <a16:creationId xmlns:a16="http://schemas.microsoft.com/office/drawing/2014/main" id="{CAE619CC-7164-4004-8486-38836B348B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9BCF02-D9A7-4C4F-90F1-86B2E9A015BB}"/>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188514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FF05E-407F-4746-96F7-BAE00AC8A85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413C4DD-0479-4FB1-82BC-4CC1B2FF82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C7D4AD8-F7A5-4D6C-87C8-36DF7E8910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9ADCB7-0A42-4A5C-ACF2-D16384A01555}"/>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6" name="Fußzeilenplatzhalter 5">
            <a:extLst>
              <a:ext uri="{FF2B5EF4-FFF2-40B4-BE49-F238E27FC236}">
                <a16:creationId xmlns:a16="http://schemas.microsoft.com/office/drawing/2014/main" id="{D9D1E50D-EA03-4E1E-8EC4-981C9F7CA0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22B262-F251-4CAE-8F09-06CA6CCE7DFE}"/>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27027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13CA6-475C-4C87-B20A-30F2AA33D3D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EEC6BEB-2884-4D9E-89EA-F294C30679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4FFE78-2A58-4902-B978-B0F2D7CE1497}"/>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5" name="Fußzeilenplatzhalter 4">
            <a:extLst>
              <a:ext uri="{FF2B5EF4-FFF2-40B4-BE49-F238E27FC236}">
                <a16:creationId xmlns:a16="http://schemas.microsoft.com/office/drawing/2014/main" id="{1C0D4E85-429B-4A22-B06C-124EC02109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2F971D-6637-4C36-9491-13146E86ACDA}"/>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71352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77BF3C3-D596-4C7F-8A8B-E51B70A03D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40872AB-90D0-4C1D-A121-57CA23494FB7}"/>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21E492-27AD-4D97-B972-9FEECD410DA9}"/>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5" name="Fußzeilenplatzhalter 4">
            <a:extLst>
              <a:ext uri="{FF2B5EF4-FFF2-40B4-BE49-F238E27FC236}">
                <a16:creationId xmlns:a16="http://schemas.microsoft.com/office/drawing/2014/main" id="{D1B44C59-012F-454B-870F-A2FB73450C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37678C-1FA5-4843-A127-ACE01DA12DFF}"/>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54934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39319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39319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rgbClr val="0068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5" name="Fußzeilenplatzhalter 4"/>
          <p:cNvSpPr>
            <a:spLocks noGrp="1"/>
          </p:cNvSpPr>
          <p:nvPr>
            <p:ph type="ftr" sz="quarter" idx="10"/>
          </p:nvPr>
        </p:nvSpPr>
        <p:spPr/>
        <p:txBody>
          <a:bodyPr/>
          <a:lstStyle/>
          <a:p>
            <a:r>
              <a:rPr lang="de-DE"/>
              <a:t>Referent/in:</a:t>
            </a:r>
            <a:endParaRPr lang="de-DE" dirty="0"/>
          </a:p>
        </p:txBody>
      </p:sp>
      <p:sp>
        <p:nvSpPr>
          <p:cNvPr id="6" name="Foliennummernplatzhalter 5"/>
          <p:cNvSpPr>
            <a:spLocks noGrp="1"/>
          </p:cNvSpPr>
          <p:nvPr>
            <p:ph type="sldNum" sz="quarter" idx="11"/>
          </p:nvPr>
        </p:nvSpPr>
        <p:spPr/>
        <p:txBody>
          <a:bodyPr/>
          <a:lstStyle/>
          <a:p>
            <a:r>
              <a:rPr lang="de-DE"/>
              <a:t>Stand:</a:t>
            </a:r>
            <a:endParaRPr lang="de-DE" dirty="0"/>
          </a:p>
        </p:txBody>
      </p:sp>
    </p:spTree>
    <p:extLst>
      <p:ext uri="{BB962C8B-B14F-4D97-AF65-F5344CB8AC3E}">
        <p14:creationId xmlns:p14="http://schemas.microsoft.com/office/powerpoint/2010/main" val="1197412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39319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chemeClr val="bg1"/>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39319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4" name="Fußzeilenplatzhalter 3"/>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5" name="Foliennummernplatzhalter 4"/>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566234" y="2638362"/>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chemeClr val="bg1"/>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566234" y="4284282"/>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2" name="Fußzeilenplatzhalter 1"/>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3" name="Foliennummernplatzhalter 2"/>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58996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58996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4" name="Fußzeilenplatzhalter 3"/>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5" name="Foliennummernplatzhalter 4"/>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3374136"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chemeClr val="bg1"/>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3374136" y="4303776"/>
            <a:ext cx="5486400"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3" name="Fußzeilenplatzhalter 2"/>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4" name="Foliennummernplatzhalter 3"/>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58996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58996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10" name="Fußzeilenplatzhalter 3"/>
          <p:cNvSpPr>
            <a:spLocks noGrp="1"/>
          </p:cNvSpPr>
          <p:nvPr>
            <p:ph type="ftr" sz="quarter" idx="10"/>
          </p:nvPr>
        </p:nvSpPr>
        <p:spPr>
          <a:xfrm>
            <a:off x="3028950" y="6356351"/>
            <a:ext cx="3086100" cy="365125"/>
          </a:xfrm>
        </p:spPr>
        <p:txBody>
          <a:bodyPr/>
          <a:lstStyle>
            <a:lvl1pPr>
              <a:defRPr>
                <a:solidFill>
                  <a:schemeClr val="bg1"/>
                </a:solidFill>
              </a:defRPr>
            </a:lvl1pPr>
          </a:lstStyle>
          <a:p>
            <a:r>
              <a:rPr lang="de-DE" dirty="0"/>
              <a:t>Referent/in:</a:t>
            </a:r>
          </a:p>
        </p:txBody>
      </p:sp>
      <p:sp>
        <p:nvSpPr>
          <p:cNvPr id="11" name="Foliennummernplatzhalter 4"/>
          <p:cNvSpPr>
            <a:spLocks noGrp="1"/>
          </p:cNvSpPr>
          <p:nvPr>
            <p:ph type="sldNum" sz="quarter" idx="11"/>
          </p:nvPr>
        </p:nvSpPr>
        <p:spPr>
          <a:xfrm>
            <a:off x="6744423" y="6356351"/>
            <a:ext cx="2057400" cy="365125"/>
          </a:xfrm>
        </p:spPr>
        <p:txBody>
          <a:bodyPr/>
          <a:lstStyle>
            <a:lvl1pPr>
              <a:defRPr>
                <a:solidFill>
                  <a:schemeClr val="bg1"/>
                </a:solidFill>
              </a:defRPr>
            </a:lvl1pPr>
          </a:lstStyle>
          <a:p>
            <a:r>
              <a:rPr lang="de-DE" dirty="0"/>
              <a:t>Stand:</a:t>
            </a:r>
          </a:p>
        </p:txBody>
      </p:sp>
    </p:spTree>
    <p:extLst>
      <p:ext uri="{BB962C8B-B14F-4D97-AF65-F5344CB8AC3E}">
        <p14:creationId xmlns:p14="http://schemas.microsoft.com/office/powerpoint/2010/main" val="33655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9319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39319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rgbClr val="0068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5" name="Fußzeilenplatzhalter 4"/>
          <p:cNvSpPr>
            <a:spLocks noGrp="1"/>
          </p:cNvSpPr>
          <p:nvPr>
            <p:ph type="ftr" sz="quarter" idx="10"/>
          </p:nvPr>
        </p:nvSpPr>
        <p:spPr/>
        <p:txBody>
          <a:bodyPr/>
          <a:lstStyle/>
          <a:p>
            <a:r>
              <a:rPr lang="de-DE"/>
              <a:t>Referent/in:</a:t>
            </a:r>
            <a:endParaRPr lang="de-DE" dirty="0"/>
          </a:p>
        </p:txBody>
      </p:sp>
      <p:sp>
        <p:nvSpPr>
          <p:cNvPr id="6" name="Foliennummernplatzhalter 5"/>
          <p:cNvSpPr>
            <a:spLocks noGrp="1"/>
          </p:cNvSpPr>
          <p:nvPr>
            <p:ph type="sldNum" sz="quarter" idx="11"/>
          </p:nvPr>
        </p:nvSpPr>
        <p:spPr/>
        <p:txBody>
          <a:bodyPr/>
          <a:lstStyle/>
          <a:p>
            <a:r>
              <a:rPr lang="de-DE"/>
              <a:t>Stand:</a:t>
            </a:r>
            <a:endParaRPr lang="de-DE" dirty="0"/>
          </a:p>
        </p:txBody>
      </p:sp>
    </p:spTree>
    <p:extLst>
      <p:ext uri="{BB962C8B-B14F-4D97-AF65-F5344CB8AC3E}">
        <p14:creationId xmlns:p14="http://schemas.microsoft.com/office/powerpoint/2010/main" val="422336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35640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64292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1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44129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p:cNvSpPr>
            <a:spLocks noGrp="1"/>
          </p:cNvSpPr>
          <p:nvPr>
            <p:ph type="title"/>
          </p:nvPr>
        </p:nvSpPr>
        <p:spPr>
          <a:xfrm>
            <a:off x="628650" y="500250"/>
            <a:ext cx="7886700" cy="656850"/>
          </a:xfrm>
        </p:spPr>
        <p:txBody>
          <a:bodyPr/>
          <a:lstStyle/>
          <a:p>
            <a:r>
              <a:rPr lang="de-DE" dirty="0"/>
              <a:t>Mastertitelformat bearbeiten</a:t>
            </a:r>
          </a:p>
        </p:txBody>
      </p:sp>
      <p:sp>
        <p:nvSpPr>
          <p:cNvPr id="5" name="Textplatzhalter 4">
            <a:extLst>
              <a:ext uri="{FF2B5EF4-FFF2-40B4-BE49-F238E27FC236}">
                <a16:creationId xmlns:a16="http://schemas.microsoft.com/office/drawing/2014/main" id="{1A48B447-5304-4D60-926A-C2AA62FE307C}"/>
              </a:ext>
            </a:extLst>
          </p:cNvPr>
          <p:cNvSpPr>
            <a:spLocks noGrp="1"/>
          </p:cNvSpPr>
          <p:nvPr>
            <p:ph type="body" sz="quarter" idx="10" hasCustomPrompt="1"/>
          </p:nvPr>
        </p:nvSpPr>
        <p:spPr>
          <a:xfrm>
            <a:off x="628650" y="1030941"/>
            <a:ext cx="5673725" cy="592418"/>
          </a:xfrm>
        </p:spPr>
        <p:txBody>
          <a:bodyPr>
            <a:normAutofit/>
          </a:bodyPr>
          <a:lstStyle>
            <a:lvl1pPr marL="0" indent="0">
              <a:buNone/>
              <a:defRPr sz="3200">
                <a:solidFill>
                  <a:srgbClr val="0068B4"/>
                </a:solidFill>
              </a:defRPr>
            </a:lvl1pPr>
          </a:lstStyle>
          <a:p>
            <a:pPr lvl="0"/>
            <a:r>
              <a:rPr lang="de-DE" sz="3200" dirty="0"/>
              <a:t>Vogelart</a:t>
            </a:r>
            <a:endParaRPr lang="de-DE" dirty="0"/>
          </a:p>
        </p:txBody>
      </p:sp>
    </p:spTree>
    <p:extLst>
      <p:ext uri="{BB962C8B-B14F-4D97-AF65-F5344CB8AC3E}">
        <p14:creationId xmlns:p14="http://schemas.microsoft.com/office/powerpoint/2010/main" val="77386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767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1433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97CA7-D904-4098-A1E9-4CA3FD6DEA83}"/>
              </a:ext>
            </a:extLst>
          </p:cNvPr>
          <p:cNvSpPr>
            <a:spLocks noGrp="1"/>
          </p:cNvSpPr>
          <p:nvPr>
            <p:ph type="title" hasCustomPrompt="1"/>
          </p:nvPr>
        </p:nvSpPr>
        <p:spPr>
          <a:xfrm>
            <a:off x="628650" y="365126"/>
            <a:ext cx="7886700" cy="818215"/>
          </a:xfrm>
        </p:spPr>
        <p:txBody>
          <a:bodyPr/>
          <a:lstStyle>
            <a:lvl1pPr>
              <a:defRPr b="1"/>
            </a:lvl1pPr>
          </a:lstStyle>
          <a:p>
            <a:r>
              <a:rPr lang="de-DE" dirty="0"/>
              <a:t>Vögel im Sommer</a:t>
            </a:r>
          </a:p>
        </p:txBody>
      </p:sp>
      <p:sp>
        <p:nvSpPr>
          <p:cNvPr id="9" name="Textfeld 8">
            <a:extLst>
              <a:ext uri="{FF2B5EF4-FFF2-40B4-BE49-F238E27FC236}">
                <a16:creationId xmlns:a16="http://schemas.microsoft.com/office/drawing/2014/main" id="{00F42532-6111-4512-A4D7-F6BF48693844}"/>
              </a:ext>
            </a:extLst>
          </p:cNvPr>
          <p:cNvSpPr txBox="1"/>
          <p:nvPr userDrawn="1"/>
        </p:nvSpPr>
        <p:spPr>
          <a:xfrm>
            <a:off x="628651" y="1816890"/>
            <a:ext cx="7886700" cy="369332"/>
          </a:xfrm>
          <a:prstGeom prst="rect">
            <a:avLst/>
          </a:prstGeom>
          <a:noFill/>
        </p:spPr>
        <p:txBody>
          <a:bodyPr wrap="square" rtlCol="0">
            <a:spAutoFit/>
          </a:bodyPr>
          <a:lstStyle/>
          <a:p>
            <a:r>
              <a:rPr lang="de-DE" dirty="0"/>
              <a:t>Unterüberschrift</a:t>
            </a:r>
          </a:p>
        </p:txBody>
      </p:sp>
    </p:spTree>
    <p:extLst>
      <p:ext uri="{BB962C8B-B14F-4D97-AF65-F5344CB8AC3E}">
        <p14:creationId xmlns:p14="http://schemas.microsoft.com/office/powerpoint/2010/main" val="143829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2362A-F86C-458D-8606-B5E4A1F9795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35EFDF6-4F9E-4FE7-9A6C-845964DA7DA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C7626DA-42E4-47AD-AD1B-9D21B9A470D4}"/>
              </a:ext>
            </a:extLst>
          </p:cNvPr>
          <p:cNvSpPr>
            <a:spLocks noGrp="1"/>
          </p:cNvSpPr>
          <p:nvPr>
            <p:ph type="dt" sz="half" idx="10"/>
          </p:nvPr>
        </p:nvSpPr>
        <p:spPr/>
        <p:txBody>
          <a:bodyPr/>
          <a:lstStyle/>
          <a:p>
            <a:fld id="{33FA1413-601E-482E-9CD2-17AE34677D99}" type="datetimeFigureOut">
              <a:rPr lang="de-DE" smtClean="0"/>
              <a:t>13.02.2020</a:t>
            </a:fld>
            <a:endParaRPr lang="de-DE"/>
          </a:p>
        </p:txBody>
      </p:sp>
      <p:sp>
        <p:nvSpPr>
          <p:cNvPr id="5" name="Fußzeilenplatzhalter 4">
            <a:extLst>
              <a:ext uri="{FF2B5EF4-FFF2-40B4-BE49-F238E27FC236}">
                <a16:creationId xmlns:a16="http://schemas.microsoft.com/office/drawing/2014/main" id="{0AFC5567-E3F6-4B54-89E1-EFAE790B47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4CB5F5-0E44-433D-AE5B-7DED2460D560}"/>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62775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b="0" i="1">
                <a:solidFill>
                  <a:schemeClr val="tx1">
                    <a:tint val="75000"/>
                  </a:schemeClr>
                </a:solidFill>
                <a:latin typeface="Open Sans" charset="0"/>
                <a:ea typeface="Open Sans" charset="0"/>
                <a:cs typeface="Open Sans" charset="0"/>
              </a:defRPr>
            </a:lvl1pPr>
          </a:lstStyle>
          <a:p>
            <a:r>
              <a:rPr lang="de-DE" dirty="0"/>
              <a:t>Referent/in:</a:t>
            </a:r>
          </a:p>
        </p:txBody>
      </p:sp>
      <p:sp>
        <p:nvSpPr>
          <p:cNvPr id="9" name="Foliennummernplatzhalter 5"/>
          <p:cNvSpPr>
            <a:spLocks noGrp="1"/>
          </p:cNvSpPr>
          <p:nvPr>
            <p:ph type="sldNum" sz="quarter" idx="4"/>
          </p:nvPr>
        </p:nvSpPr>
        <p:spPr>
          <a:xfrm>
            <a:off x="6839915" y="6356350"/>
            <a:ext cx="2057400" cy="365125"/>
          </a:xfrm>
          <a:prstGeom prst="rect">
            <a:avLst/>
          </a:prstGeom>
        </p:spPr>
        <p:txBody>
          <a:bodyPr vert="horz" lIns="91440" tIns="45720" rIns="91440" bIns="45720" rtlCol="0" anchor="ctr"/>
          <a:lstStyle>
            <a:lvl1pPr algn="r">
              <a:defRPr sz="900" b="0" i="1">
                <a:solidFill>
                  <a:schemeClr val="tx1">
                    <a:tint val="75000"/>
                  </a:schemeClr>
                </a:solidFill>
                <a:latin typeface="Open Sans" charset="0"/>
                <a:ea typeface="Open Sans" charset="0"/>
                <a:cs typeface="Open Sans" charset="0"/>
              </a:defRPr>
            </a:lvl1pPr>
          </a:lstStyle>
          <a:p>
            <a:r>
              <a:rPr lang="de-DE" dirty="0"/>
              <a:t>Stand:</a:t>
            </a:r>
          </a:p>
        </p:txBody>
      </p:sp>
    </p:spTree>
    <p:extLst>
      <p:ext uri="{BB962C8B-B14F-4D97-AF65-F5344CB8AC3E}">
        <p14:creationId xmlns:p14="http://schemas.microsoft.com/office/powerpoint/2010/main" val="189059201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703" r:id="rId3"/>
    <p:sldLayoutId id="2147483664" r:id="rId4"/>
    <p:sldLayoutId id="2147483739" r:id="rId5"/>
    <p:sldLayoutId id="2147483666" r:id="rId6"/>
    <p:sldLayoutId id="2147483668" r:id="rId7"/>
    <p:sldLayoutId id="2147483669" r:id="rId8"/>
  </p:sldLayoutIdLst>
  <p:txStyles>
    <p:titleStyle>
      <a:lvl1pPr algn="l" defTabSz="685800" rtl="0" eaLnBrk="1" latinLnBrk="0" hangingPunct="1">
        <a:lnSpc>
          <a:spcPct val="90000"/>
        </a:lnSpc>
        <a:spcBef>
          <a:spcPct val="0"/>
        </a:spcBef>
        <a:buNone/>
        <a:defRPr sz="3300" kern="1200">
          <a:solidFill>
            <a:srgbClr val="0068B4"/>
          </a:solidFill>
          <a:latin typeface="Open Sans" charset="0"/>
          <a:ea typeface="Open Sans" charset="0"/>
          <a:cs typeface="Open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Open Sans" charset="0"/>
          <a:ea typeface="Open Sans" charset="0"/>
          <a:cs typeface="Open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Open Sans" charset="0"/>
          <a:ea typeface="Open Sans" charset="0"/>
          <a:cs typeface="Open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Open Sans" charset="0"/>
          <a:ea typeface="Open Sans" charset="0"/>
          <a:cs typeface="Open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Open Sans" charset="0"/>
          <a:ea typeface="Open Sans" charset="0"/>
          <a:cs typeface="Open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EFCB10C-5BB7-448A-B35A-0BDA00449FF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0483C78-B89F-4E40-BD48-7801464D8F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922067-8E33-4CCE-9EC7-78199A960F7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A1413-601E-482E-9CD2-17AE34677D99}" type="datetimeFigureOut">
              <a:rPr lang="de-DE" smtClean="0"/>
              <a:t>13.02.2020</a:t>
            </a:fld>
            <a:endParaRPr lang="de-DE"/>
          </a:p>
        </p:txBody>
      </p:sp>
      <p:sp>
        <p:nvSpPr>
          <p:cNvPr id="5" name="Fußzeilenplatzhalter 4">
            <a:extLst>
              <a:ext uri="{FF2B5EF4-FFF2-40B4-BE49-F238E27FC236}">
                <a16:creationId xmlns:a16="http://schemas.microsoft.com/office/drawing/2014/main" id="{2A1D6A82-AB02-4C34-B3F5-C367D913B80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84C5A68-31A8-4D98-B064-A7B1949E4D8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78B76-2798-4FAA-94E3-BCC5A5D98DA4}" type="slidenum">
              <a:rPr lang="de-DE" smtClean="0"/>
              <a:t>‹Nr.›</a:t>
            </a:fld>
            <a:endParaRPr lang="de-DE"/>
          </a:p>
        </p:txBody>
      </p:sp>
    </p:spTree>
    <p:extLst>
      <p:ext uri="{BB962C8B-B14F-4D97-AF65-F5344CB8AC3E}">
        <p14:creationId xmlns:p14="http://schemas.microsoft.com/office/powerpoint/2010/main" val="75046564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1">
                <a:solidFill>
                  <a:schemeClr val="tx1">
                    <a:tint val="75000"/>
                  </a:schemeClr>
                </a:solidFill>
                <a:latin typeface="Open Sans" charset="0"/>
                <a:ea typeface="Open Sans" charset="0"/>
                <a:cs typeface="Open Sans" charset="0"/>
              </a:defRPr>
            </a:lvl1pPr>
          </a:lstStyle>
          <a:p>
            <a:r>
              <a:rPr lang="de-DE" dirty="0"/>
              <a:t>Referent/in:</a:t>
            </a:r>
          </a:p>
        </p:txBody>
      </p:sp>
      <p:sp>
        <p:nvSpPr>
          <p:cNvPr id="10" name="Foliennummernplatzhalter 5"/>
          <p:cNvSpPr>
            <a:spLocks noGrp="1"/>
          </p:cNvSpPr>
          <p:nvPr>
            <p:ph type="sldNum" sz="quarter" idx="4"/>
          </p:nvPr>
        </p:nvSpPr>
        <p:spPr>
          <a:xfrm>
            <a:off x="6744423" y="6356351"/>
            <a:ext cx="2057400" cy="365125"/>
          </a:xfrm>
          <a:prstGeom prst="rect">
            <a:avLst/>
          </a:prstGeom>
        </p:spPr>
        <p:txBody>
          <a:bodyPr vert="horz" lIns="91440" tIns="45720" rIns="91440" bIns="45720" rtlCol="0" anchor="ctr"/>
          <a:lstStyle>
            <a:lvl1pPr algn="r">
              <a:defRPr sz="900" b="0" i="1">
                <a:solidFill>
                  <a:schemeClr val="tx1">
                    <a:tint val="75000"/>
                  </a:schemeClr>
                </a:solidFill>
                <a:latin typeface="Open Sans" charset="0"/>
                <a:ea typeface="Open Sans" charset="0"/>
                <a:cs typeface="Open Sans" charset="0"/>
              </a:defRPr>
            </a:lvl1pPr>
          </a:lstStyle>
          <a:p>
            <a:r>
              <a:rPr lang="de-DE" dirty="0"/>
              <a:t>Stand:</a:t>
            </a:r>
          </a:p>
        </p:txBody>
      </p:sp>
    </p:spTree>
    <p:extLst>
      <p:ext uri="{BB962C8B-B14F-4D97-AF65-F5344CB8AC3E}">
        <p14:creationId xmlns:p14="http://schemas.microsoft.com/office/powerpoint/2010/main" val="3298604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17" r:id="rId3"/>
    <p:sldLayoutId id="2147483673" r:id="rId4"/>
    <p:sldLayoutId id="2147483674" r:id="rId5"/>
    <p:sldLayoutId id="2147483675" r:id="rId6"/>
    <p:sldLayoutId id="2147483676" r:id="rId7"/>
    <p:sldLayoutId id="2147483677" r:id="rId8"/>
  </p:sldLayoutIdLst>
  <p:txStyles>
    <p:titleStyle>
      <a:lvl1pPr algn="l" defTabSz="685800" rtl="0" eaLnBrk="1" latinLnBrk="0" hangingPunct="1">
        <a:lnSpc>
          <a:spcPct val="90000"/>
        </a:lnSpc>
        <a:spcBef>
          <a:spcPct val="0"/>
        </a:spcBef>
        <a:buNone/>
        <a:defRPr sz="3300" b="0" i="0" kern="1200">
          <a:solidFill>
            <a:srgbClr val="0068B4"/>
          </a:solidFill>
          <a:latin typeface="Philosopher" charset="0"/>
          <a:ea typeface="Philosopher" charset="0"/>
          <a:cs typeface="Philosopher"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Open Sans" charset="0"/>
          <a:ea typeface="Open Sans" charset="0"/>
          <a:cs typeface="Open Sans"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Open Sans" charset="0"/>
          <a:ea typeface="Open Sans" charset="0"/>
          <a:cs typeface="Open Sans"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Open Sans" charset="0"/>
          <a:ea typeface="Open Sans" charset="0"/>
          <a:cs typeface="Open Sans"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Open Sans" charset="0"/>
          <a:ea typeface="Open Sans" charset="0"/>
          <a:cs typeface="Open Sans"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p>
        </p:txBody>
      </p:sp>
      <p:sp>
        <p:nvSpPr>
          <p:cNvPr id="8"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b="0" i="1">
                <a:solidFill>
                  <a:schemeClr val="tx1">
                    <a:tint val="75000"/>
                  </a:schemeClr>
                </a:solidFill>
                <a:latin typeface="Open Sans" charset="0"/>
                <a:ea typeface="Open Sans" charset="0"/>
                <a:cs typeface="Open Sans" charset="0"/>
              </a:defRPr>
            </a:lvl1pPr>
          </a:lstStyle>
          <a:p>
            <a:r>
              <a:rPr lang="de-DE" dirty="0"/>
              <a:t>Referent/in:</a:t>
            </a:r>
          </a:p>
        </p:txBody>
      </p:sp>
      <p:sp>
        <p:nvSpPr>
          <p:cNvPr id="10" name="Foliennummernplatzhalter 5"/>
          <p:cNvSpPr>
            <a:spLocks noGrp="1"/>
          </p:cNvSpPr>
          <p:nvPr>
            <p:ph type="sldNum" sz="quarter" idx="4"/>
          </p:nvPr>
        </p:nvSpPr>
        <p:spPr>
          <a:xfrm>
            <a:off x="6839915" y="6356350"/>
            <a:ext cx="2057400" cy="365125"/>
          </a:xfrm>
          <a:prstGeom prst="rect">
            <a:avLst/>
          </a:prstGeom>
        </p:spPr>
        <p:txBody>
          <a:bodyPr vert="horz" lIns="91440" tIns="45720" rIns="91440" bIns="45720" rtlCol="0" anchor="ctr"/>
          <a:lstStyle>
            <a:lvl1pPr algn="r">
              <a:defRPr sz="900" b="0" i="1">
                <a:solidFill>
                  <a:schemeClr val="tx1">
                    <a:tint val="75000"/>
                  </a:schemeClr>
                </a:solidFill>
                <a:latin typeface="Open Sans" charset="0"/>
                <a:ea typeface="Open Sans" charset="0"/>
                <a:cs typeface="Open Sans" charset="0"/>
              </a:defRPr>
            </a:lvl1pPr>
          </a:lstStyle>
          <a:p>
            <a:r>
              <a:rPr lang="de-DE" dirty="0"/>
              <a:t>Stand:</a:t>
            </a:r>
          </a:p>
        </p:txBody>
      </p:sp>
    </p:spTree>
    <p:extLst>
      <p:ext uri="{BB962C8B-B14F-4D97-AF65-F5344CB8AC3E}">
        <p14:creationId xmlns:p14="http://schemas.microsoft.com/office/powerpoint/2010/main" val="59072927"/>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22" r:id="rId3"/>
    <p:sldLayoutId id="2147483724" r:id="rId4"/>
    <p:sldLayoutId id="2147483725" r:id="rId5"/>
  </p:sldLayoutIdLst>
  <p:txStyles>
    <p:titleStyle>
      <a:lvl1pPr algn="l" defTabSz="914400" rtl="0" eaLnBrk="1" latinLnBrk="0" hangingPunct="1">
        <a:lnSpc>
          <a:spcPct val="90000"/>
        </a:lnSpc>
        <a:spcBef>
          <a:spcPct val="0"/>
        </a:spcBef>
        <a:buNone/>
        <a:defRPr sz="4000" b="0" i="0" kern="1200">
          <a:solidFill>
            <a:srgbClr val="0068B4"/>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15.jpg"/><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0.png"/><Relationship Id="rId5" Type="http://schemas.openxmlformats.org/officeDocument/2006/relationships/image" Target="../media/image17.jpe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0.png"/><Relationship Id="rId5" Type="http://schemas.openxmlformats.org/officeDocument/2006/relationships/image" Target="../media/image19.jpeg"/><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0.png"/><Relationship Id="rId5" Type="http://schemas.openxmlformats.org/officeDocument/2006/relationships/image" Target="../media/image20.jpeg"/><Relationship Id="rId4"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0.png"/><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0.png"/><Relationship Id="rId5" Type="http://schemas.openxmlformats.org/officeDocument/2006/relationships/image" Target="../media/image22.jpg"/><Relationship Id="rId4"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0.png"/><Relationship Id="rId5" Type="http://schemas.openxmlformats.org/officeDocument/2006/relationships/image" Target="../media/image23.jpeg"/><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0.png"/><Relationship Id="rId5" Type="http://schemas.openxmlformats.org/officeDocument/2006/relationships/image" Target="../media/image24.jpeg"/><Relationship Id="rId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0.png"/><Relationship Id="rId5" Type="http://schemas.openxmlformats.org/officeDocument/2006/relationships/image" Target="../media/image26.jpeg"/><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30.png"/><Relationship Id="rId5" Type="http://schemas.openxmlformats.org/officeDocument/2006/relationships/image" Target="../media/image27.jpeg"/><Relationship Id="rId4"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30.png"/><Relationship Id="rId5" Type="http://schemas.openxmlformats.org/officeDocument/2006/relationships/image" Target="../media/image28.jpeg"/><Relationship Id="rId4"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6B7A09F-E7B5-4F84-ACB1-85D95BD289D3}"/>
              </a:ext>
            </a:extLst>
          </p:cNvPr>
          <p:cNvPicPr>
            <a:picLocks noChangeAspect="1"/>
          </p:cNvPicPr>
          <p:nvPr/>
        </p:nvPicPr>
        <p:blipFill>
          <a:blip r:embed="rId3"/>
          <a:srcRect/>
          <a:stretch/>
        </p:blipFill>
        <p:spPr>
          <a:xfrm>
            <a:off x="2371725" y="2665478"/>
            <a:ext cx="5789246" cy="3852402"/>
          </a:xfrm>
          <a:prstGeom prst="rect">
            <a:avLst/>
          </a:prstGeom>
        </p:spPr>
      </p:pic>
      <p:sp>
        <p:nvSpPr>
          <p:cNvPr id="4" name="Titel 3"/>
          <p:cNvSpPr>
            <a:spLocks noGrp="1"/>
          </p:cNvSpPr>
          <p:nvPr>
            <p:ph type="ctrTitle"/>
          </p:nvPr>
        </p:nvSpPr>
        <p:spPr>
          <a:xfrm>
            <a:off x="393192" y="339767"/>
            <a:ext cx="6964871" cy="1546183"/>
          </a:xfrm>
        </p:spPr>
        <p:txBody>
          <a:bodyPr/>
          <a:lstStyle/>
          <a:p>
            <a:r>
              <a:rPr lang="de-DE" dirty="0"/>
              <a:t>Unsere Vögel im</a:t>
            </a:r>
            <a:br>
              <a:rPr lang="de-DE" dirty="0"/>
            </a:br>
            <a:r>
              <a:rPr lang="de-DE" dirty="0"/>
              <a:t>Sommer</a:t>
            </a:r>
          </a:p>
        </p:txBody>
      </p:sp>
      <p:sp>
        <p:nvSpPr>
          <p:cNvPr id="5" name="Untertitel 4"/>
          <p:cNvSpPr>
            <a:spLocks noGrp="1"/>
          </p:cNvSpPr>
          <p:nvPr>
            <p:ph type="subTitle" idx="1"/>
          </p:nvPr>
        </p:nvSpPr>
        <p:spPr>
          <a:xfrm>
            <a:off x="393192" y="1885950"/>
            <a:ext cx="8122158" cy="1201093"/>
          </a:xfrm>
        </p:spPr>
        <p:txBody>
          <a:bodyPr/>
          <a:lstStyle/>
          <a:p>
            <a:r>
              <a:rPr lang="de-DE" dirty="0"/>
              <a:t>Vogelbestimmung</a:t>
            </a:r>
          </a:p>
          <a:p>
            <a:r>
              <a:rPr lang="de-DE" dirty="0"/>
              <a:t>Heimische Vogelarten</a:t>
            </a:r>
          </a:p>
        </p:txBody>
      </p:sp>
      <p:sp>
        <p:nvSpPr>
          <p:cNvPr id="6" name="Textfeld 5">
            <a:extLst>
              <a:ext uri="{FF2B5EF4-FFF2-40B4-BE49-F238E27FC236}">
                <a16:creationId xmlns:a16="http://schemas.microsoft.com/office/drawing/2014/main" id="{AE46428F-A582-4304-B800-90307F91B59C}"/>
              </a:ext>
            </a:extLst>
          </p:cNvPr>
          <p:cNvSpPr txBox="1"/>
          <p:nvPr/>
        </p:nvSpPr>
        <p:spPr>
          <a:xfrm>
            <a:off x="5070569" y="6225266"/>
            <a:ext cx="3109452" cy="307777"/>
          </a:xfrm>
          <a:prstGeom prst="rect">
            <a:avLst/>
          </a:prstGeom>
          <a:noFill/>
        </p:spPr>
        <p:txBody>
          <a:bodyPr wrap="square" rtlCol="0">
            <a:spAutoFit/>
          </a:bodyPr>
          <a:lstStyle/>
          <a:p>
            <a:r>
              <a:rPr lang="de-DE" sz="1400" dirty="0"/>
              <a:t>Foto: Rauchschwalben, Ingo </a:t>
            </a:r>
            <a:r>
              <a:rPr lang="de-DE" sz="1400" dirty="0" err="1"/>
              <a:t>Zahlheimer</a:t>
            </a:r>
            <a:endParaRPr lang="de-DE" sz="1400" dirty="0"/>
          </a:p>
        </p:txBody>
      </p:sp>
    </p:spTree>
    <p:extLst>
      <p:ext uri="{BB962C8B-B14F-4D97-AF65-F5344CB8AC3E}">
        <p14:creationId xmlns:p14="http://schemas.microsoft.com/office/powerpoint/2010/main" val="44041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2E6ED34F-D125-4A05-AE36-57C422E37D3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5.</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1508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354036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AD37452-1248-4643-8574-050FE6A200D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6.</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7223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127231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71A89E4-33A8-4316-A581-EF20B430E84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8496" y="1825625"/>
            <a:ext cx="652700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7.</a:t>
            </a:r>
          </a:p>
        </p:txBody>
      </p:sp>
      <p:sp>
        <p:nvSpPr>
          <p:cNvPr id="6" name="Textfeld 5">
            <a:extLst>
              <a:ext uri="{FF2B5EF4-FFF2-40B4-BE49-F238E27FC236}">
                <a16:creationId xmlns:a16="http://schemas.microsoft.com/office/drawing/2014/main" id="{C6B59A0A-E048-4684-B398-F7D5759EE50D}"/>
              </a:ext>
            </a:extLst>
          </p:cNvPr>
          <p:cNvSpPr txBox="1"/>
          <p:nvPr/>
        </p:nvSpPr>
        <p:spPr>
          <a:xfrm>
            <a:off x="6572251" y="5899964"/>
            <a:ext cx="1814512" cy="276999"/>
          </a:xfrm>
          <a:prstGeom prst="rect">
            <a:avLst/>
          </a:prstGeom>
          <a:noFill/>
        </p:spPr>
        <p:txBody>
          <a:bodyPr wrap="square" rtlCol="0">
            <a:spAutoFit/>
          </a:bodyPr>
          <a:lstStyle/>
          <a:p>
            <a:r>
              <a:rPr lang="de-DE" sz="1200" dirty="0"/>
              <a:t>Foto: Ralph Sturm</a:t>
            </a:r>
          </a:p>
        </p:txBody>
      </p:sp>
    </p:spTree>
    <p:extLst>
      <p:ext uri="{BB962C8B-B14F-4D97-AF65-F5344CB8AC3E}">
        <p14:creationId xmlns:p14="http://schemas.microsoft.com/office/powerpoint/2010/main" val="187747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F4EC398-9C94-4919-9B29-F5E81E69FBAA}"/>
              </a:ext>
            </a:extLst>
          </p:cNvPr>
          <p:cNvPicPr>
            <a:picLocks noGrp="1" noChangeAspect="1"/>
          </p:cNvPicPr>
          <p:nvPr>
            <p:ph idx="1"/>
          </p:nvPr>
        </p:nvPicPr>
        <p:blipFill>
          <a:blip r:embed="rId2"/>
          <a:srcRect/>
          <a:stretch/>
        </p:blipFill>
        <p:spPr>
          <a:xfrm>
            <a:off x="1310043" y="1825625"/>
            <a:ext cx="6523912"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8.</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solidFill>
                  <a:schemeClr val="bg1"/>
                </a:solidFill>
              </a:rPr>
              <a:t>Foto: Zdenek </a:t>
            </a:r>
            <a:r>
              <a:rPr lang="de-DE" sz="1200" dirty="0" err="1">
                <a:solidFill>
                  <a:schemeClr val="bg1"/>
                </a:solidFill>
              </a:rPr>
              <a:t>Tunker</a:t>
            </a:r>
            <a:endParaRPr lang="de-DE" sz="1200" dirty="0">
              <a:solidFill>
                <a:schemeClr val="bg1"/>
              </a:solidFill>
            </a:endParaRPr>
          </a:p>
        </p:txBody>
      </p:sp>
    </p:spTree>
    <p:extLst>
      <p:ext uri="{BB962C8B-B14F-4D97-AF65-F5344CB8AC3E}">
        <p14:creationId xmlns:p14="http://schemas.microsoft.com/office/powerpoint/2010/main" val="393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1D71163-1FB0-4E93-B7EF-08261015686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9657" y="1825625"/>
            <a:ext cx="6524685"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9.</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00801" y="5871746"/>
            <a:ext cx="1814512" cy="276999"/>
          </a:xfrm>
          <a:prstGeom prst="rect">
            <a:avLst/>
          </a:prstGeom>
          <a:noFill/>
        </p:spPr>
        <p:txBody>
          <a:bodyPr wrap="square" rtlCol="0">
            <a:spAutoFit/>
          </a:bodyPr>
          <a:lstStyle/>
          <a:p>
            <a:r>
              <a:rPr lang="de-DE" sz="1200" dirty="0">
                <a:solidFill>
                  <a:schemeClr val="bg1"/>
                </a:solidFill>
              </a:rPr>
              <a:t>Foto: Rosl </a:t>
            </a:r>
            <a:r>
              <a:rPr lang="de-DE" sz="1200" dirty="0" err="1">
                <a:solidFill>
                  <a:schemeClr val="bg1"/>
                </a:solidFill>
              </a:rPr>
              <a:t>Roessner</a:t>
            </a:r>
            <a:endParaRPr lang="de-DE" sz="1200" dirty="0">
              <a:solidFill>
                <a:schemeClr val="bg1"/>
              </a:solidFill>
            </a:endParaRPr>
          </a:p>
        </p:txBody>
      </p:sp>
    </p:spTree>
    <p:extLst>
      <p:ext uri="{BB962C8B-B14F-4D97-AF65-F5344CB8AC3E}">
        <p14:creationId xmlns:p14="http://schemas.microsoft.com/office/powerpoint/2010/main" val="211607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B27B068C-0888-4A7D-8880-21E01FE30C9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235659" y="1826902"/>
            <a:ext cx="6672681" cy="4348783"/>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10.</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5" y="5869186"/>
            <a:ext cx="2200275" cy="276999"/>
          </a:xfrm>
          <a:prstGeom prst="rect">
            <a:avLst/>
          </a:prstGeom>
          <a:noFill/>
        </p:spPr>
        <p:txBody>
          <a:bodyPr wrap="square" rtlCol="0">
            <a:spAutoFit/>
          </a:bodyPr>
          <a:lstStyle/>
          <a:p>
            <a:r>
              <a:rPr lang="de-DE" sz="1200" dirty="0"/>
              <a:t>Foto: Andreas </a:t>
            </a:r>
            <a:r>
              <a:rPr lang="de-DE" sz="1200" dirty="0" err="1"/>
              <a:t>Giessler</a:t>
            </a:r>
            <a:endParaRPr lang="de-DE" sz="1200" dirty="0"/>
          </a:p>
        </p:txBody>
      </p:sp>
    </p:spTree>
    <p:extLst>
      <p:ext uri="{BB962C8B-B14F-4D97-AF65-F5344CB8AC3E}">
        <p14:creationId xmlns:p14="http://schemas.microsoft.com/office/powerpoint/2010/main" val="150760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9C6E3B5-ED37-419D-9140-465D93EB6B7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345323" y="1739692"/>
            <a:ext cx="6909696" cy="4406493"/>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11.</a:t>
            </a:r>
          </a:p>
        </p:txBody>
      </p:sp>
      <p:sp>
        <p:nvSpPr>
          <p:cNvPr id="6" name="Textfeld 5">
            <a:extLst>
              <a:ext uri="{FF2B5EF4-FFF2-40B4-BE49-F238E27FC236}">
                <a16:creationId xmlns:a16="http://schemas.microsoft.com/office/drawing/2014/main" id="{C6B59A0A-E048-4684-B398-F7D5759EE50D}"/>
              </a:ext>
            </a:extLst>
          </p:cNvPr>
          <p:cNvSpPr txBox="1"/>
          <p:nvPr/>
        </p:nvSpPr>
        <p:spPr>
          <a:xfrm>
            <a:off x="6586538" y="5869186"/>
            <a:ext cx="1814512" cy="276999"/>
          </a:xfrm>
          <a:prstGeom prst="rect">
            <a:avLst/>
          </a:prstGeom>
          <a:noFill/>
        </p:spPr>
        <p:txBody>
          <a:bodyPr wrap="square" rtlCol="0">
            <a:spAutoFit/>
          </a:bodyPr>
          <a:lstStyle/>
          <a:p>
            <a:r>
              <a:rPr lang="de-DE" sz="1200" dirty="0"/>
              <a:t>Foto: Markus </a:t>
            </a:r>
            <a:r>
              <a:rPr lang="de-DE" sz="1200" dirty="0" err="1"/>
              <a:t>Glaessel</a:t>
            </a:r>
            <a:endParaRPr lang="de-DE" sz="1200" dirty="0"/>
          </a:p>
        </p:txBody>
      </p:sp>
    </p:spTree>
    <p:extLst>
      <p:ext uri="{BB962C8B-B14F-4D97-AF65-F5344CB8AC3E}">
        <p14:creationId xmlns:p14="http://schemas.microsoft.com/office/powerpoint/2010/main" val="222168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C8A3F78-A67D-45F8-B2A0-3BAC40C8510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10716" y="1825625"/>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12.</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86513"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161167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44FC2636-D9FD-4CCF-A072-61EFE371789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10716" y="1825625"/>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13.</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29375"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148501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167F3685-7B57-4E4C-BEA1-97391E14B61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9489" y="1825625"/>
            <a:ext cx="6525020"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14.</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54630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192" y="414339"/>
            <a:ext cx="8122158" cy="1485900"/>
          </a:xfrm>
        </p:spPr>
        <p:txBody>
          <a:bodyPr/>
          <a:lstStyle/>
          <a:p>
            <a:r>
              <a:rPr lang="de-DE" dirty="0"/>
              <a:t>Allgemeines zur</a:t>
            </a:r>
            <a:br>
              <a:rPr lang="de-DE" dirty="0"/>
            </a:br>
            <a:r>
              <a:rPr lang="de-DE" dirty="0"/>
              <a:t>Vogelbestimmung</a:t>
            </a:r>
          </a:p>
        </p:txBody>
      </p:sp>
      <p:sp>
        <p:nvSpPr>
          <p:cNvPr id="2" name="Textfeld 1">
            <a:extLst>
              <a:ext uri="{FF2B5EF4-FFF2-40B4-BE49-F238E27FC236}">
                <a16:creationId xmlns:a16="http://schemas.microsoft.com/office/drawing/2014/main" id="{0DF263FD-5A69-452F-95A9-35F441CB8BAC}"/>
              </a:ext>
            </a:extLst>
          </p:cNvPr>
          <p:cNvSpPr txBox="1"/>
          <p:nvPr/>
        </p:nvSpPr>
        <p:spPr>
          <a:xfrm>
            <a:off x="393192" y="2006600"/>
            <a:ext cx="8242808" cy="4185761"/>
          </a:xfrm>
          <a:prstGeom prst="rect">
            <a:avLst/>
          </a:prstGeom>
          <a:noFill/>
        </p:spPr>
        <p:txBody>
          <a:bodyPr wrap="square" rtlCol="0">
            <a:spAutoFit/>
          </a:bodyPr>
          <a:lstStyle/>
          <a:p>
            <a:r>
              <a:rPr lang="de-DE" sz="2400" dirty="0"/>
              <a:t>Auf was muss man achten, wenn man</a:t>
            </a:r>
          </a:p>
          <a:p>
            <a:r>
              <a:rPr lang="de-DE" sz="2400" dirty="0"/>
              <a:t>Vögel beobachten möchte?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Um Vögel zu beobachten sollte man Lärm</a:t>
            </a:r>
          </a:p>
          <a:p>
            <a:r>
              <a:rPr lang="de-DE" sz="2000" dirty="0"/>
              <a:t>      vermeiden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Ein Fernglas hilft, Details zu erkennen</a:t>
            </a:r>
          </a:p>
          <a:p>
            <a:endParaRPr lang="de-DE" sz="2000" dirty="0"/>
          </a:p>
          <a:p>
            <a:pPr marL="342900" indent="-342900">
              <a:buFont typeface="Arial" panose="020B0604020202020204" pitchFamily="34" charset="0"/>
              <a:buChar char="•"/>
            </a:pPr>
            <a:r>
              <a:rPr lang="de-DE" sz="2000" dirty="0"/>
              <a:t>Man kann Vögel anhand ihres Aussehens (wenn man ihn sieht) oder ihres Gesangs bestimmen (wenn man ihn nicht sieht)</a:t>
            </a:r>
          </a:p>
          <a:p>
            <a:endParaRPr lang="de-DE" sz="2000" dirty="0"/>
          </a:p>
          <a:p>
            <a:pPr marL="342900" indent="-342900">
              <a:buFont typeface="Arial" panose="020B0604020202020204" pitchFamily="34" charset="0"/>
              <a:buChar char="•"/>
            </a:pPr>
            <a:r>
              <a:rPr lang="de-DE" sz="2000" dirty="0"/>
              <a:t>Wenn man sich unsicher ist kann ein Bestimmungsbuch helfen</a:t>
            </a:r>
          </a:p>
          <a:p>
            <a:endParaRPr lang="de-DE" dirty="0"/>
          </a:p>
        </p:txBody>
      </p:sp>
      <p:pic>
        <p:nvPicPr>
          <p:cNvPr id="5" name="Grafik 4" descr="Ein Bild, das Gras, Person, draußen, Feld enthält.&#10;&#10;Automatisch generierte Beschreibung">
            <a:extLst>
              <a:ext uri="{FF2B5EF4-FFF2-40B4-BE49-F238E27FC236}">
                <a16:creationId xmlns:a16="http://schemas.microsoft.com/office/drawing/2014/main" id="{7C4267A7-945B-48FA-B401-3421AA60A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7058" y="2006600"/>
            <a:ext cx="3333750" cy="2129790"/>
          </a:xfrm>
          <a:prstGeom prst="rect">
            <a:avLst/>
          </a:prstGeom>
        </p:spPr>
      </p:pic>
    </p:spTree>
    <p:extLst>
      <p:ext uri="{BB962C8B-B14F-4D97-AF65-F5344CB8AC3E}">
        <p14:creationId xmlns:p14="http://schemas.microsoft.com/office/powerpoint/2010/main" val="13980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580A6A1-2868-4BA3-A1FA-AD566583B38E}"/>
              </a:ext>
            </a:extLst>
          </p:cNvPr>
          <p:cNvSpPr>
            <a:spLocks noGrp="1"/>
          </p:cNvSpPr>
          <p:nvPr>
            <p:ph idx="1"/>
          </p:nvPr>
        </p:nvSpPr>
        <p:spPr/>
        <p:txBody>
          <a:bodyPr/>
          <a:lstStyle/>
          <a:p>
            <a:pPr marL="0" indent="0">
              <a:buNone/>
            </a:pPr>
            <a:r>
              <a:rPr lang="de-DE" dirty="0"/>
              <a:t>Du hast hinter jedem Vogelnamen eine Nummer stehen?</a:t>
            </a:r>
          </a:p>
          <a:p>
            <a:pPr marL="0" indent="0">
              <a:buNone/>
            </a:pPr>
            <a:r>
              <a:rPr lang="de-DE" dirty="0"/>
              <a:t>Dann kommt jetzt die Lösung…</a:t>
            </a:r>
          </a:p>
        </p:txBody>
      </p:sp>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pic>
        <p:nvPicPr>
          <p:cNvPr id="5" name="Grafik 4">
            <a:extLst>
              <a:ext uri="{FF2B5EF4-FFF2-40B4-BE49-F238E27FC236}">
                <a16:creationId xmlns:a16="http://schemas.microsoft.com/office/drawing/2014/main" id="{ED1D2668-16F1-4271-87FA-F9D0F92B4C1E}"/>
              </a:ext>
            </a:extLst>
          </p:cNvPr>
          <p:cNvPicPr>
            <a:picLocks noChangeAspect="1"/>
          </p:cNvPicPr>
          <p:nvPr/>
        </p:nvPicPr>
        <p:blipFill>
          <a:blip r:embed="rId2"/>
          <a:srcRect/>
          <a:stretch/>
        </p:blipFill>
        <p:spPr>
          <a:xfrm>
            <a:off x="1765300" y="2723755"/>
            <a:ext cx="5613400" cy="3739095"/>
          </a:xfrm>
          <a:prstGeom prst="rect">
            <a:avLst/>
          </a:prstGeom>
        </p:spPr>
      </p:pic>
      <p:sp>
        <p:nvSpPr>
          <p:cNvPr id="6" name="Textfeld 5">
            <a:extLst>
              <a:ext uri="{FF2B5EF4-FFF2-40B4-BE49-F238E27FC236}">
                <a16:creationId xmlns:a16="http://schemas.microsoft.com/office/drawing/2014/main" id="{752659AA-CD43-4350-8AAC-9594CA3951E7}"/>
              </a:ext>
            </a:extLst>
          </p:cNvPr>
          <p:cNvSpPr txBox="1"/>
          <p:nvPr/>
        </p:nvSpPr>
        <p:spPr>
          <a:xfrm>
            <a:off x="5969000" y="6173399"/>
            <a:ext cx="1409700"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7" name="Textfeld 6">
            <a:extLst>
              <a:ext uri="{FF2B5EF4-FFF2-40B4-BE49-F238E27FC236}">
                <a16:creationId xmlns:a16="http://schemas.microsoft.com/office/drawing/2014/main" id="{31AF23D3-8CF5-42BA-8968-88DAD2872185}"/>
              </a:ext>
            </a:extLst>
          </p:cNvPr>
          <p:cNvSpPr txBox="1"/>
          <p:nvPr/>
        </p:nvSpPr>
        <p:spPr>
          <a:xfrm>
            <a:off x="7378700" y="2727684"/>
            <a:ext cx="1409700" cy="369332"/>
          </a:xfrm>
          <a:prstGeom prst="rect">
            <a:avLst/>
          </a:prstGeom>
          <a:noFill/>
        </p:spPr>
        <p:txBody>
          <a:bodyPr wrap="square" rtlCol="0">
            <a:spAutoFit/>
          </a:bodyPr>
          <a:lstStyle/>
          <a:p>
            <a:r>
              <a:rPr lang="de-DE" dirty="0"/>
              <a:t>Bild: </a:t>
            </a:r>
            <a:r>
              <a:rPr lang="de-DE" u="sng" dirty="0"/>
              <a:t>Zilpzalp</a:t>
            </a:r>
          </a:p>
        </p:txBody>
      </p:sp>
    </p:spTree>
    <p:extLst>
      <p:ext uri="{BB962C8B-B14F-4D97-AF65-F5344CB8AC3E}">
        <p14:creationId xmlns:p14="http://schemas.microsoft.com/office/powerpoint/2010/main" val="120323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348FEF87-6CAD-41C8-8D23-619397CEE2CF}"/>
              </a:ext>
            </a:extLst>
          </p:cNvPr>
          <p:cNvPicPr>
            <a:picLocks noGrp="1" noChangeAspect="1"/>
          </p:cNvPicPr>
          <p:nvPr>
            <p:ph idx="1"/>
          </p:nvPr>
        </p:nvPicPr>
        <p:blipFill>
          <a:blip r:embed="rId5"/>
          <a:srcRect/>
          <a:stretch/>
        </p:blipFill>
        <p:spPr>
          <a:xfrm>
            <a:off x="1310030" y="1825625"/>
            <a:ext cx="6523938" cy="4351338"/>
          </a:xfrm>
        </p:spPr>
      </p:pic>
      <p:sp>
        <p:nvSpPr>
          <p:cNvPr id="5" name="Titel 4">
            <a:extLst>
              <a:ext uri="{FF2B5EF4-FFF2-40B4-BE49-F238E27FC236}">
                <a16:creationId xmlns:a16="http://schemas.microsoft.com/office/drawing/2014/main" id="{CC74F6E4-C3FB-4A2C-8E9E-55B63F568417}"/>
              </a:ext>
            </a:extLst>
          </p:cNvPr>
          <p:cNvSpPr>
            <a:spLocks noGrp="1"/>
          </p:cNvSpPr>
          <p:nvPr>
            <p:ph type="title"/>
          </p:nvPr>
        </p:nvSpPr>
        <p:spPr/>
        <p:txBody>
          <a:bodyPr numCol="2">
            <a:normAutofit/>
          </a:bodyPr>
          <a:lstStyle/>
          <a:p>
            <a:r>
              <a:rPr lang="de-DE" b="1" dirty="0"/>
              <a:t>Vögel im Sommer</a:t>
            </a:r>
            <a:br>
              <a:rPr lang="de-DE" dirty="0"/>
            </a:br>
            <a:endParaRPr lang="de-DE" dirty="0"/>
          </a:p>
        </p:txBody>
      </p:sp>
      <p:sp>
        <p:nvSpPr>
          <p:cNvPr id="6" name="Textplatzhalter 5">
            <a:extLst>
              <a:ext uri="{FF2B5EF4-FFF2-40B4-BE49-F238E27FC236}">
                <a16:creationId xmlns:a16="http://schemas.microsoft.com/office/drawing/2014/main" id="{60AD91D2-F93A-456F-B831-DA58445F27E0}"/>
              </a:ext>
            </a:extLst>
          </p:cNvPr>
          <p:cNvSpPr>
            <a:spLocks noGrp="1"/>
          </p:cNvSpPr>
          <p:nvPr>
            <p:ph type="body" sz="quarter" idx="10"/>
          </p:nvPr>
        </p:nvSpPr>
        <p:spPr/>
        <p:txBody>
          <a:bodyPr/>
          <a:lstStyle/>
          <a:p>
            <a:r>
              <a:rPr lang="de-DE" dirty="0"/>
              <a:t>1. Der Haussperling</a:t>
            </a:r>
          </a:p>
        </p:txBody>
      </p:sp>
      <p:sp>
        <p:nvSpPr>
          <p:cNvPr id="9" name="Textfeld 8">
            <a:extLst>
              <a:ext uri="{FF2B5EF4-FFF2-40B4-BE49-F238E27FC236}">
                <a16:creationId xmlns:a16="http://schemas.microsoft.com/office/drawing/2014/main" id="{AC2A95E7-B8EE-4867-9CFD-2DDC58697B0C}"/>
              </a:ext>
            </a:extLst>
          </p:cNvPr>
          <p:cNvSpPr txBox="1"/>
          <p:nvPr/>
        </p:nvSpPr>
        <p:spPr>
          <a:xfrm>
            <a:off x="6343650" y="5807631"/>
            <a:ext cx="2334815" cy="276999"/>
          </a:xfrm>
          <a:prstGeom prst="rect">
            <a:avLst/>
          </a:prstGeom>
          <a:noFill/>
        </p:spPr>
        <p:txBody>
          <a:bodyPr wrap="square" rtlCol="0">
            <a:spAutoFit/>
          </a:bodyPr>
          <a:lstStyle/>
          <a:p>
            <a:r>
              <a:rPr lang="de-DE" sz="1200" dirty="0">
                <a:solidFill>
                  <a:schemeClr val="bg1"/>
                </a:solidFill>
              </a:rPr>
              <a:t>Foto: Claudia Becher</a:t>
            </a:r>
          </a:p>
        </p:txBody>
      </p:sp>
      <p:sp>
        <p:nvSpPr>
          <p:cNvPr id="4" name="Textfeld 3">
            <a:extLst>
              <a:ext uri="{FF2B5EF4-FFF2-40B4-BE49-F238E27FC236}">
                <a16:creationId xmlns:a16="http://schemas.microsoft.com/office/drawing/2014/main" id="{90878E38-66F5-4355-88F1-BF866CCADB4A}"/>
              </a:ext>
            </a:extLst>
          </p:cNvPr>
          <p:cNvSpPr txBox="1"/>
          <p:nvPr/>
        </p:nvSpPr>
        <p:spPr>
          <a:xfrm>
            <a:off x="6989365" y="1825625"/>
            <a:ext cx="16891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Männchen:</a:t>
            </a:r>
          </a:p>
          <a:p>
            <a:pPr marL="285750" indent="-285750">
              <a:buFont typeface="Arial" panose="020B0604020202020204" pitchFamily="34" charset="0"/>
              <a:buChar char="•"/>
            </a:pPr>
            <a:r>
              <a:rPr lang="de-DE" dirty="0"/>
              <a:t>Braun mit grauer Brust und Bauch</a:t>
            </a:r>
          </a:p>
          <a:p>
            <a:pPr marL="285750" indent="-285750">
              <a:buFont typeface="Arial" panose="020B0604020202020204" pitchFamily="34" charset="0"/>
              <a:buChar char="•"/>
            </a:pPr>
            <a:r>
              <a:rPr lang="de-DE" dirty="0"/>
              <a:t>Dunkler Fleck auf der Brust</a:t>
            </a:r>
          </a:p>
        </p:txBody>
      </p:sp>
      <p:pic>
        <p:nvPicPr>
          <p:cNvPr id="2" name="66 - Haussperling">
            <a:hlinkClick r:id="" action="ppaction://media"/>
            <a:extLst>
              <a:ext uri="{FF2B5EF4-FFF2-40B4-BE49-F238E27FC236}">
                <a16:creationId xmlns:a16="http://schemas.microsoft.com/office/drawing/2014/main" id="{8B92C885-7CD4-4293-BD1C-CB40715A5B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68865" y="5872163"/>
            <a:ext cx="609600" cy="609600"/>
          </a:xfrm>
          <a:prstGeom prst="rect">
            <a:avLst/>
          </a:prstGeom>
        </p:spPr>
      </p:pic>
    </p:spTree>
    <p:extLst>
      <p:ext uri="{BB962C8B-B14F-4D97-AF65-F5344CB8AC3E}">
        <p14:creationId xmlns:p14="http://schemas.microsoft.com/office/powerpoint/2010/main" val="17076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6"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348FEF87-6CAD-41C8-8D23-619397CEE2C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p:blipFill>
        <p:spPr>
          <a:xfrm>
            <a:off x="1780032" y="2142014"/>
            <a:ext cx="5583936" cy="3718560"/>
          </a:xfrm>
        </p:spPr>
      </p:pic>
      <p:sp>
        <p:nvSpPr>
          <p:cNvPr id="5" name="Titel 4">
            <a:extLst>
              <a:ext uri="{FF2B5EF4-FFF2-40B4-BE49-F238E27FC236}">
                <a16:creationId xmlns:a16="http://schemas.microsoft.com/office/drawing/2014/main" id="{CC74F6E4-C3FB-4A2C-8E9E-55B63F568417}"/>
              </a:ext>
            </a:extLst>
          </p:cNvPr>
          <p:cNvSpPr>
            <a:spLocks noGrp="1"/>
          </p:cNvSpPr>
          <p:nvPr>
            <p:ph type="title"/>
          </p:nvPr>
        </p:nvSpPr>
        <p:spPr/>
        <p:txBody>
          <a:bodyPr>
            <a:normAutofit/>
          </a:bodyPr>
          <a:lstStyle/>
          <a:p>
            <a:r>
              <a:rPr lang="de-DE" b="1" dirty="0"/>
              <a:t>Vögel im Sommer</a:t>
            </a:r>
            <a:endParaRPr lang="de-DE" dirty="0"/>
          </a:p>
        </p:txBody>
      </p:sp>
      <p:sp>
        <p:nvSpPr>
          <p:cNvPr id="2" name="Textplatzhalter 1">
            <a:extLst>
              <a:ext uri="{FF2B5EF4-FFF2-40B4-BE49-F238E27FC236}">
                <a16:creationId xmlns:a16="http://schemas.microsoft.com/office/drawing/2014/main" id="{2718951C-BA6E-451B-B679-C2B22B49AB47}"/>
              </a:ext>
            </a:extLst>
          </p:cNvPr>
          <p:cNvSpPr>
            <a:spLocks noGrp="1"/>
          </p:cNvSpPr>
          <p:nvPr>
            <p:ph type="body" sz="quarter" idx="10"/>
          </p:nvPr>
        </p:nvSpPr>
        <p:spPr/>
        <p:txBody>
          <a:bodyPr/>
          <a:lstStyle/>
          <a:p>
            <a:r>
              <a:rPr lang="de-DE" dirty="0"/>
              <a:t>1. Der Haussperling</a:t>
            </a:r>
          </a:p>
        </p:txBody>
      </p:sp>
      <p:sp>
        <p:nvSpPr>
          <p:cNvPr id="9" name="Textfeld 8">
            <a:extLst>
              <a:ext uri="{FF2B5EF4-FFF2-40B4-BE49-F238E27FC236}">
                <a16:creationId xmlns:a16="http://schemas.microsoft.com/office/drawing/2014/main" id="{AC2A95E7-B8EE-4867-9CFD-2DDC58697B0C}"/>
              </a:ext>
            </a:extLst>
          </p:cNvPr>
          <p:cNvSpPr txBox="1"/>
          <p:nvPr/>
        </p:nvSpPr>
        <p:spPr>
          <a:xfrm>
            <a:off x="5994400" y="5807631"/>
            <a:ext cx="2684065" cy="276999"/>
          </a:xfrm>
          <a:prstGeom prst="rect">
            <a:avLst/>
          </a:prstGeom>
          <a:noFill/>
        </p:spPr>
        <p:txBody>
          <a:bodyPr wrap="square" rtlCol="0">
            <a:spAutoFit/>
          </a:bodyPr>
          <a:lstStyle/>
          <a:p>
            <a:r>
              <a:rPr lang="de-DE" sz="1200" dirty="0">
                <a:solidFill>
                  <a:schemeClr val="bg1"/>
                </a:solidFill>
              </a:rPr>
              <a:t>Foto: Herbert </a:t>
            </a:r>
            <a:r>
              <a:rPr lang="de-DE" sz="1200" dirty="0" err="1">
                <a:solidFill>
                  <a:schemeClr val="bg1"/>
                </a:solidFill>
              </a:rPr>
              <a:t>Hendeckes</a:t>
            </a:r>
            <a:endParaRPr lang="de-DE" sz="1200" dirty="0">
              <a:solidFill>
                <a:schemeClr val="bg1"/>
              </a:solidFill>
            </a:endParaRPr>
          </a:p>
        </p:txBody>
      </p:sp>
      <p:sp>
        <p:nvSpPr>
          <p:cNvPr id="4" name="Textfeld 3">
            <a:extLst>
              <a:ext uri="{FF2B5EF4-FFF2-40B4-BE49-F238E27FC236}">
                <a16:creationId xmlns:a16="http://schemas.microsoft.com/office/drawing/2014/main" id="{90878E38-66F5-4355-88F1-BF866CCADB4A}"/>
              </a:ext>
            </a:extLst>
          </p:cNvPr>
          <p:cNvSpPr txBox="1"/>
          <p:nvPr/>
        </p:nvSpPr>
        <p:spPr>
          <a:xfrm>
            <a:off x="6591300" y="2451100"/>
            <a:ext cx="22225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Weibchen: einheitlicheres braun als die Männchen</a:t>
            </a:r>
          </a:p>
        </p:txBody>
      </p:sp>
    </p:spTree>
    <p:extLst>
      <p:ext uri="{BB962C8B-B14F-4D97-AF65-F5344CB8AC3E}">
        <p14:creationId xmlns:p14="http://schemas.microsoft.com/office/powerpoint/2010/main" val="33277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76D2ECC-7A35-40D5-9EC0-E6E654BD5A89}"/>
              </a:ext>
            </a:extLst>
          </p:cNvPr>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1179430" y="1966830"/>
            <a:ext cx="6090632" cy="4390920"/>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Textplatzhalter 4">
            <a:extLst>
              <a:ext uri="{FF2B5EF4-FFF2-40B4-BE49-F238E27FC236}">
                <a16:creationId xmlns:a16="http://schemas.microsoft.com/office/drawing/2014/main" id="{189AE358-D35D-4A59-B54A-DD3896F765D9}"/>
              </a:ext>
            </a:extLst>
          </p:cNvPr>
          <p:cNvSpPr>
            <a:spLocks noGrp="1"/>
          </p:cNvSpPr>
          <p:nvPr>
            <p:ph type="body" sz="quarter" idx="10"/>
          </p:nvPr>
        </p:nvSpPr>
        <p:spPr/>
        <p:txBody>
          <a:bodyPr/>
          <a:lstStyle/>
          <a:p>
            <a:r>
              <a:rPr lang="de-DE" dirty="0"/>
              <a:t>2. Die Amsel</a:t>
            </a:r>
          </a:p>
        </p:txBody>
      </p:sp>
      <p:sp>
        <p:nvSpPr>
          <p:cNvPr id="6" name="Textfeld 5">
            <a:extLst>
              <a:ext uri="{FF2B5EF4-FFF2-40B4-BE49-F238E27FC236}">
                <a16:creationId xmlns:a16="http://schemas.microsoft.com/office/drawing/2014/main" id="{C6B59A0A-E048-4684-B398-F7D5759EE50D}"/>
              </a:ext>
            </a:extLst>
          </p:cNvPr>
          <p:cNvSpPr txBox="1"/>
          <p:nvPr/>
        </p:nvSpPr>
        <p:spPr>
          <a:xfrm>
            <a:off x="5793582" y="6090970"/>
            <a:ext cx="1814512" cy="276999"/>
          </a:xfrm>
          <a:prstGeom prst="rect">
            <a:avLst/>
          </a:prstGeom>
          <a:noFill/>
        </p:spPr>
        <p:txBody>
          <a:bodyPr wrap="square" rtlCol="0">
            <a:spAutoFit/>
          </a:bodyPr>
          <a:lstStyle/>
          <a:p>
            <a:r>
              <a:rPr lang="de-DE" sz="1200" dirty="0"/>
              <a:t>Foto: Werner </a:t>
            </a:r>
            <a:r>
              <a:rPr lang="de-DE" sz="1200" dirty="0" err="1"/>
              <a:t>Borok</a:t>
            </a:r>
            <a:r>
              <a:rPr lang="de-DE" sz="1200" dirty="0"/>
              <a:t> </a:t>
            </a:r>
          </a:p>
        </p:txBody>
      </p:sp>
      <p:sp>
        <p:nvSpPr>
          <p:cNvPr id="4" name="Textfeld 3">
            <a:extLst>
              <a:ext uri="{FF2B5EF4-FFF2-40B4-BE49-F238E27FC236}">
                <a16:creationId xmlns:a16="http://schemas.microsoft.com/office/drawing/2014/main" id="{2F4D2F0E-F511-4EFD-908B-8B733BD15291}"/>
              </a:ext>
            </a:extLst>
          </p:cNvPr>
          <p:cNvSpPr txBox="1"/>
          <p:nvPr/>
        </p:nvSpPr>
        <p:spPr>
          <a:xfrm>
            <a:off x="6223000" y="2146300"/>
            <a:ext cx="26670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Männchen:</a:t>
            </a:r>
          </a:p>
          <a:p>
            <a:pPr marL="285750" indent="-285750">
              <a:buFont typeface="Arial" panose="020B0604020202020204" pitchFamily="34" charset="0"/>
              <a:buChar char="•"/>
            </a:pPr>
            <a:r>
              <a:rPr lang="de-DE" dirty="0"/>
              <a:t>Einheitlich schwarzes Gefieder</a:t>
            </a:r>
          </a:p>
          <a:p>
            <a:pPr marL="285750" indent="-285750">
              <a:buFont typeface="Arial" panose="020B0604020202020204" pitchFamily="34" charset="0"/>
              <a:buChar char="•"/>
            </a:pPr>
            <a:r>
              <a:rPr lang="de-DE" dirty="0"/>
              <a:t>Hellgelber bis oranger Schnabel</a:t>
            </a:r>
          </a:p>
          <a:p>
            <a:pPr marL="285750" indent="-285750">
              <a:buFont typeface="Arial" panose="020B0604020202020204" pitchFamily="34" charset="0"/>
              <a:buChar char="•"/>
            </a:pPr>
            <a:r>
              <a:rPr lang="de-DE" dirty="0"/>
              <a:t>Augenring</a:t>
            </a:r>
          </a:p>
        </p:txBody>
      </p:sp>
      <p:pic>
        <p:nvPicPr>
          <p:cNvPr id="2" name="59 - Amsel">
            <a:hlinkClick r:id="" action="ppaction://media"/>
            <a:extLst>
              <a:ext uri="{FF2B5EF4-FFF2-40B4-BE49-F238E27FC236}">
                <a16:creationId xmlns:a16="http://schemas.microsoft.com/office/drawing/2014/main" id="{FB8488BF-574E-4108-92E3-3A25861E71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5231" y="6063169"/>
            <a:ext cx="609600" cy="609600"/>
          </a:xfrm>
          <a:prstGeom prst="rect">
            <a:avLst/>
          </a:prstGeom>
        </p:spPr>
      </p:pic>
    </p:spTree>
    <p:extLst>
      <p:ext uri="{BB962C8B-B14F-4D97-AF65-F5344CB8AC3E}">
        <p14:creationId xmlns:p14="http://schemas.microsoft.com/office/powerpoint/2010/main" val="39186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5"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76D2ECC-7A35-40D5-9EC0-E6E654BD5A89}"/>
              </a:ext>
            </a:extLst>
          </p:cNvPr>
          <p:cNvPicPr>
            <a:picLocks noGrp="1" noChangeAspect="1"/>
          </p:cNvPicPr>
          <p:nvPr>
            <p:ph idx="1"/>
          </p:nvPr>
        </p:nvPicPr>
        <p:blipFill>
          <a:blip r:embed="rId3"/>
          <a:srcRect/>
          <a:stretch/>
        </p:blipFill>
        <p:spPr>
          <a:xfrm>
            <a:off x="1529971" y="1825625"/>
            <a:ext cx="608405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p>
        </p:txBody>
      </p:sp>
      <p:sp>
        <p:nvSpPr>
          <p:cNvPr id="2" name="Textplatzhalter 1">
            <a:extLst>
              <a:ext uri="{FF2B5EF4-FFF2-40B4-BE49-F238E27FC236}">
                <a16:creationId xmlns:a16="http://schemas.microsoft.com/office/drawing/2014/main" id="{7F2E155C-DA08-42AB-9A57-3D8D25E40883}"/>
              </a:ext>
            </a:extLst>
          </p:cNvPr>
          <p:cNvSpPr>
            <a:spLocks noGrp="1"/>
          </p:cNvSpPr>
          <p:nvPr>
            <p:ph type="body" sz="quarter" idx="10"/>
          </p:nvPr>
        </p:nvSpPr>
        <p:spPr/>
        <p:txBody>
          <a:bodyPr/>
          <a:lstStyle/>
          <a:p>
            <a:r>
              <a:rPr lang="de-DE" dirty="0"/>
              <a:t>2. Die Amsel</a:t>
            </a:r>
          </a:p>
        </p:txBody>
      </p:sp>
      <p:sp>
        <p:nvSpPr>
          <p:cNvPr id="6" name="Textfeld 5">
            <a:extLst>
              <a:ext uri="{FF2B5EF4-FFF2-40B4-BE49-F238E27FC236}">
                <a16:creationId xmlns:a16="http://schemas.microsoft.com/office/drawing/2014/main" id="{C6B59A0A-E048-4684-B398-F7D5759EE50D}"/>
              </a:ext>
            </a:extLst>
          </p:cNvPr>
          <p:cNvSpPr txBox="1"/>
          <p:nvPr/>
        </p:nvSpPr>
        <p:spPr>
          <a:xfrm>
            <a:off x="6015038" y="5865024"/>
            <a:ext cx="1814512" cy="276999"/>
          </a:xfrm>
          <a:prstGeom prst="rect">
            <a:avLst/>
          </a:prstGeom>
          <a:noFill/>
        </p:spPr>
        <p:txBody>
          <a:bodyPr wrap="square" rtlCol="0">
            <a:spAutoFit/>
          </a:bodyPr>
          <a:lstStyle/>
          <a:p>
            <a:r>
              <a:rPr lang="de-DE" sz="1200" dirty="0"/>
              <a:t>Foto: Markus Bosch </a:t>
            </a:r>
          </a:p>
        </p:txBody>
      </p:sp>
      <p:sp>
        <p:nvSpPr>
          <p:cNvPr id="4" name="Textfeld 3">
            <a:extLst>
              <a:ext uri="{FF2B5EF4-FFF2-40B4-BE49-F238E27FC236}">
                <a16:creationId xmlns:a16="http://schemas.microsoft.com/office/drawing/2014/main" id="{F2492CE7-F277-45C4-995D-0EC7D73D2FB5}"/>
              </a:ext>
            </a:extLst>
          </p:cNvPr>
          <p:cNvSpPr txBox="1"/>
          <p:nvPr/>
        </p:nvSpPr>
        <p:spPr>
          <a:xfrm>
            <a:off x="6502400" y="2387600"/>
            <a:ext cx="21717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Weibchen: braun mit grauem Schnabel</a:t>
            </a:r>
          </a:p>
        </p:txBody>
      </p:sp>
    </p:spTree>
    <p:extLst>
      <p:ext uri="{BB962C8B-B14F-4D97-AF65-F5344CB8AC3E}">
        <p14:creationId xmlns:p14="http://schemas.microsoft.com/office/powerpoint/2010/main" val="390418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C9F94F5-5880-4D30-B495-3062D93CBD65}"/>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9685" y="1825625"/>
            <a:ext cx="6524629"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endParaRPr lang="de-DE" dirty="0"/>
          </a:p>
        </p:txBody>
      </p:sp>
      <p:sp>
        <p:nvSpPr>
          <p:cNvPr id="2" name="Textplatzhalter 1">
            <a:extLst>
              <a:ext uri="{FF2B5EF4-FFF2-40B4-BE49-F238E27FC236}">
                <a16:creationId xmlns:a16="http://schemas.microsoft.com/office/drawing/2014/main" id="{D947DB0A-0FB4-4DC2-A87D-8E538DB9AAB6}"/>
              </a:ext>
            </a:extLst>
          </p:cNvPr>
          <p:cNvSpPr>
            <a:spLocks noGrp="1"/>
          </p:cNvSpPr>
          <p:nvPr>
            <p:ph type="body" sz="quarter" idx="10"/>
          </p:nvPr>
        </p:nvSpPr>
        <p:spPr/>
        <p:txBody>
          <a:bodyPr/>
          <a:lstStyle/>
          <a:p>
            <a:r>
              <a:rPr lang="de-DE" dirty="0"/>
              <a:t>3. Die Kohlmeise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6" y="5869186"/>
            <a:ext cx="1814512" cy="276999"/>
          </a:xfrm>
          <a:prstGeom prst="rect">
            <a:avLst/>
          </a:prstGeom>
          <a:noFill/>
        </p:spPr>
        <p:txBody>
          <a:bodyPr wrap="square" rtlCol="0">
            <a:spAutoFit/>
          </a:bodyPr>
          <a:lstStyle/>
          <a:p>
            <a:r>
              <a:rPr lang="de-DE" sz="1200" dirty="0">
                <a:solidFill>
                  <a:schemeClr val="bg1"/>
                </a:solidFill>
              </a:rPr>
              <a:t>Foto: Markus Bosch</a:t>
            </a:r>
          </a:p>
        </p:txBody>
      </p:sp>
      <p:sp>
        <p:nvSpPr>
          <p:cNvPr id="8" name="Textfeld 7">
            <a:extLst>
              <a:ext uri="{FF2B5EF4-FFF2-40B4-BE49-F238E27FC236}">
                <a16:creationId xmlns:a16="http://schemas.microsoft.com/office/drawing/2014/main" id="{AE28C94A-41EB-42AE-8E7A-A575E859F886}"/>
              </a:ext>
            </a:extLst>
          </p:cNvPr>
          <p:cNvSpPr txBox="1"/>
          <p:nvPr/>
        </p:nvSpPr>
        <p:spPr>
          <a:xfrm>
            <a:off x="6022976" y="2065635"/>
            <a:ext cx="2740024"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Schwarze Gesichtskappe</a:t>
            </a:r>
          </a:p>
          <a:p>
            <a:pPr marL="285750" indent="-285750">
              <a:buFont typeface="Arial" panose="020B0604020202020204" pitchFamily="34" charset="0"/>
              <a:buChar char="•"/>
            </a:pPr>
            <a:r>
              <a:rPr lang="de-DE" dirty="0"/>
              <a:t>Gelbe Brust und Bauch mit schwarzem Strich</a:t>
            </a:r>
          </a:p>
        </p:txBody>
      </p:sp>
      <p:pic>
        <p:nvPicPr>
          <p:cNvPr id="4" name="61 - Kohlmeise">
            <a:hlinkClick r:id="" action="ppaction://media"/>
            <a:extLst>
              <a:ext uri="{FF2B5EF4-FFF2-40B4-BE49-F238E27FC236}">
                <a16:creationId xmlns:a16="http://schemas.microsoft.com/office/drawing/2014/main" id="{21D4B586-5FFD-48ED-A38B-A59B082E87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41385"/>
            <a:ext cx="609600" cy="609600"/>
          </a:xfrm>
          <a:prstGeom prst="rect">
            <a:avLst/>
          </a:prstGeom>
        </p:spPr>
      </p:pic>
    </p:spTree>
    <p:extLst>
      <p:ext uri="{BB962C8B-B14F-4D97-AF65-F5344CB8AC3E}">
        <p14:creationId xmlns:p14="http://schemas.microsoft.com/office/powerpoint/2010/main" val="107449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7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build="p"/>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396D7674-7BF9-4BCF-B19E-BC9B6D20FE36}"/>
              </a:ext>
            </a:extLst>
          </p:cNvPr>
          <p:cNvPicPr>
            <a:picLocks noGrp="1" noChangeAspect="1"/>
          </p:cNvPicPr>
          <p:nvPr>
            <p:ph idx="1"/>
          </p:nvPr>
        </p:nvPicPr>
        <p:blipFill rotWithShape="1">
          <a:blip r:embed="rId5"/>
          <a:srcRect/>
          <a:stretch/>
        </p:blipFill>
        <p:spPr>
          <a:xfrm>
            <a:off x="1178743" y="1687791"/>
            <a:ext cx="6786514" cy="4750560"/>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p>
        </p:txBody>
      </p:sp>
      <p:sp>
        <p:nvSpPr>
          <p:cNvPr id="2" name="Textplatzhalter 1">
            <a:extLst>
              <a:ext uri="{FF2B5EF4-FFF2-40B4-BE49-F238E27FC236}">
                <a16:creationId xmlns:a16="http://schemas.microsoft.com/office/drawing/2014/main" id="{A6492B0E-DA3D-4B42-B18F-54F570421BA7}"/>
              </a:ext>
            </a:extLst>
          </p:cNvPr>
          <p:cNvSpPr>
            <a:spLocks noGrp="1"/>
          </p:cNvSpPr>
          <p:nvPr>
            <p:ph type="body" sz="quarter" idx="10"/>
          </p:nvPr>
        </p:nvSpPr>
        <p:spPr/>
        <p:txBody>
          <a:bodyPr/>
          <a:lstStyle/>
          <a:p>
            <a:r>
              <a:rPr lang="de-DE" dirty="0"/>
              <a:t>4. Der Star</a:t>
            </a:r>
          </a:p>
        </p:txBody>
      </p:sp>
      <p:sp>
        <p:nvSpPr>
          <p:cNvPr id="6" name="Textfeld 5">
            <a:extLst>
              <a:ext uri="{FF2B5EF4-FFF2-40B4-BE49-F238E27FC236}">
                <a16:creationId xmlns:a16="http://schemas.microsoft.com/office/drawing/2014/main" id="{C6B59A0A-E048-4684-B398-F7D5759EE50D}"/>
              </a:ext>
            </a:extLst>
          </p:cNvPr>
          <p:cNvSpPr txBox="1"/>
          <p:nvPr/>
        </p:nvSpPr>
        <p:spPr>
          <a:xfrm>
            <a:off x="6700838" y="6146185"/>
            <a:ext cx="1814512" cy="276999"/>
          </a:xfrm>
          <a:prstGeom prst="rect">
            <a:avLst/>
          </a:prstGeom>
          <a:noFill/>
        </p:spPr>
        <p:txBody>
          <a:bodyPr wrap="square" rtlCol="0">
            <a:spAutoFit/>
          </a:bodyPr>
          <a:lstStyle/>
          <a:p>
            <a:r>
              <a:rPr lang="de-DE" sz="1200" dirty="0"/>
              <a:t>Foto: Olaf Broders</a:t>
            </a:r>
          </a:p>
        </p:txBody>
      </p:sp>
      <p:sp>
        <p:nvSpPr>
          <p:cNvPr id="4" name="Textfeld 3">
            <a:extLst>
              <a:ext uri="{FF2B5EF4-FFF2-40B4-BE49-F238E27FC236}">
                <a16:creationId xmlns:a16="http://schemas.microsoft.com/office/drawing/2014/main" id="{1F7E769F-30E4-48F8-B43E-FE61DA0BABA1}"/>
              </a:ext>
            </a:extLst>
          </p:cNvPr>
          <p:cNvSpPr txBox="1"/>
          <p:nvPr/>
        </p:nvSpPr>
        <p:spPr>
          <a:xfrm>
            <a:off x="6369844" y="2308745"/>
            <a:ext cx="24765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Frühling: metallisch glänzendes Gefieder mit weißen Punkten auf der Oberseite</a:t>
            </a:r>
          </a:p>
          <a:p>
            <a:pPr marL="285750" indent="-285750">
              <a:buFont typeface="Arial" panose="020B0604020202020204" pitchFamily="34" charset="0"/>
              <a:buChar char="•"/>
            </a:pPr>
            <a:r>
              <a:rPr lang="de-DE" dirty="0"/>
              <a:t>Spätsommer: braun mit weißen Punkten</a:t>
            </a:r>
          </a:p>
          <a:p>
            <a:pPr marL="285750" indent="-285750">
              <a:buFont typeface="Arial" panose="020B0604020202020204" pitchFamily="34" charset="0"/>
              <a:buChar char="•"/>
            </a:pPr>
            <a:r>
              <a:rPr lang="de-DE" dirty="0"/>
              <a:t>Gelber Schnabel und rote Beine</a:t>
            </a:r>
          </a:p>
        </p:txBody>
      </p:sp>
      <p:pic>
        <p:nvPicPr>
          <p:cNvPr id="5" name="65 - Star">
            <a:hlinkClick r:id="" action="ppaction://media"/>
            <a:extLst>
              <a:ext uri="{FF2B5EF4-FFF2-40B4-BE49-F238E27FC236}">
                <a16:creationId xmlns:a16="http://schemas.microsoft.com/office/drawing/2014/main" id="{A9AAB406-C08C-4A43-BFDF-8AC30AD625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5655" y="6118384"/>
            <a:ext cx="609600" cy="609600"/>
          </a:xfrm>
          <a:prstGeom prst="rect">
            <a:avLst/>
          </a:prstGeom>
        </p:spPr>
      </p:pic>
    </p:spTree>
    <p:extLst>
      <p:ext uri="{BB962C8B-B14F-4D97-AF65-F5344CB8AC3E}">
        <p14:creationId xmlns:p14="http://schemas.microsoft.com/office/powerpoint/2010/main" val="21667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8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2E6ED34F-D125-4A05-AE36-57C422E37D3A}"/>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p>
        </p:txBody>
      </p:sp>
      <p:sp>
        <p:nvSpPr>
          <p:cNvPr id="2" name="Textplatzhalter 1">
            <a:extLst>
              <a:ext uri="{FF2B5EF4-FFF2-40B4-BE49-F238E27FC236}">
                <a16:creationId xmlns:a16="http://schemas.microsoft.com/office/drawing/2014/main" id="{ED90FE85-4F54-46ED-BA3D-D29D4185CD20}"/>
              </a:ext>
            </a:extLst>
          </p:cNvPr>
          <p:cNvSpPr>
            <a:spLocks noGrp="1"/>
          </p:cNvSpPr>
          <p:nvPr>
            <p:ph type="body" sz="quarter" idx="10"/>
          </p:nvPr>
        </p:nvSpPr>
        <p:spPr/>
        <p:txBody>
          <a:bodyPr/>
          <a:lstStyle/>
          <a:p>
            <a:r>
              <a:rPr lang="de-DE" dirty="0"/>
              <a:t>5. Die Blaumeise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1508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136D710C-59C0-4201-BE04-471FC8984A8F}"/>
              </a:ext>
            </a:extLst>
          </p:cNvPr>
          <p:cNvSpPr txBox="1"/>
          <p:nvPr/>
        </p:nvSpPr>
        <p:spPr>
          <a:xfrm>
            <a:off x="6302375" y="2154050"/>
            <a:ext cx="2540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Blaues Käppchen</a:t>
            </a:r>
          </a:p>
          <a:p>
            <a:pPr marL="285750" indent="-285750">
              <a:buFont typeface="Arial" panose="020B0604020202020204" pitchFamily="34" charset="0"/>
              <a:buChar char="•"/>
            </a:pPr>
            <a:r>
              <a:rPr lang="de-DE" dirty="0"/>
              <a:t>Schwarzer Augenstreif</a:t>
            </a:r>
          </a:p>
          <a:p>
            <a:pPr marL="285750" indent="-285750">
              <a:buFont typeface="Arial" panose="020B0604020202020204" pitchFamily="34" charset="0"/>
              <a:buChar char="•"/>
            </a:pPr>
            <a:r>
              <a:rPr lang="de-DE" dirty="0"/>
              <a:t>Blau gefärbte Flügel- und Schwanzfedern</a:t>
            </a:r>
          </a:p>
        </p:txBody>
      </p:sp>
      <p:pic>
        <p:nvPicPr>
          <p:cNvPr id="5" name="60 - Blaumeise">
            <a:hlinkClick r:id="" action="ppaction://media"/>
            <a:extLst>
              <a:ext uri="{FF2B5EF4-FFF2-40B4-BE49-F238E27FC236}">
                <a16:creationId xmlns:a16="http://schemas.microsoft.com/office/drawing/2014/main" id="{75D6F181-232A-4BF6-9F85-54A7DB852B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41385"/>
            <a:ext cx="609600" cy="609600"/>
          </a:xfrm>
          <a:prstGeom prst="rect">
            <a:avLst/>
          </a:prstGeom>
        </p:spPr>
      </p:pic>
    </p:spTree>
    <p:extLst>
      <p:ext uri="{BB962C8B-B14F-4D97-AF65-F5344CB8AC3E}">
        <p14:creationId xmlns:p14="http://schemas.microsoft.com/office/powerpoint/2010/main" val="212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6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AD37452-1248-4643-8574-050FE6A200D8}"/>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A3F75B6D-C227-4268-8BBF-A08A374ED298}"/>
              </a:ext>
            </a:extLst>
          </p:cNvPr>
          <p:cNvSpPr>
            <a:spLocks noGrp="1"/>
          </p:cNvSpPr>
          <p:nvPr>
            <p:ph type="body" sz="quarter" idx="10"/>
          </p:nvPr>
        </p:nvSpPr>
        <p:spPr/>
        <p:txBody>
          <a:bodyPr/>
          <a:lstStyle/>
          <a:p>
            <a:r>
              <a:rPr lang="de-DE" dirty="0"/>
              <a:t>6. Die Mehlschwalbe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7223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49CFCAFE-D498-469F-8845-405FC9CD73DA}"/>
              </a:ext>
            </a:extLst>
          </p:cNvPr>
          <p:cNvSpPr txBox="1"/>
          <p:nvPr/>
        </p:nvSpPr>
        <p:spPr>
          <a:xfrm>
            <a:off x="6146800" y="2209800"/>
            <a:ext cx="24765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Füße und komplette Unterseite weiß</a:t>
            </a:r>
          </a:p>
          <a:p>
            <a:pPr marL="285750" indent="-285750">
              <a:buFont typeface="Arial" panose="020B0604020202020204" pitchFamily="34" charset="0"/>
              <a:buChar char="•"/>
            </a:pPr>
            <a:r>
              <a:rPr lang="de-DE" dirty="0"/>
              <a:t>Weißer Bürzel</a:t>
            </a:r>
          </a:p>
        </p:txBody>
      </p:sp>
      <p:pic>
        <p:nvPicPr>
          <p:cNvPr id="5" name="55 - Mehlschwalbe">
            <a:hlinkClick r:id="" action="ppaction://media"/>
            <a:extLst>
              <a:ext uri="{FF2B5EF4-FFF2-40B4-BE49-F238E27FC236}">
                <a16:creationId xmlns:a16="http://schemas.microsoft.com/office/drawing/2014/main" id="{D469B1FD-783B-461B-B073-648DE6FED1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5000" y="5869186"/>
            <a:ext cx="609600" cy="627099"/>
          </a:xfrm>
          <a:prstGeom prst="rect">
            <a:avLst/>
          </a:prstGeom>
        </p:spPr>
      </p:pic>
      <p:cxnSp>
        <p:nvCxnSpPr>
          <p:cNvPr id="9" name="Gerade Verbindung mit Pfeil 8">
            <a:extLst>
              <a:ext uri="{FF2B5EF4-FFF2-40B4-BE49-F238E27FC236}">
                <a16:creationId xmlns:a16="http://schemas.microsoft.com/office/drawing/2014/main" id="{DA050AB6-31E9-41B3-8E3D-4E6D1DE0CE47}"/>
              </a:ext>
            </a:extLst>
          </p:cNvPr>
          <p:cNvCxnSpPr/>
          <p:nvPr/>
        </p:nvCxnSpPr>
        <p:spPr>
          <a:xfrm flipV="1">
            <a:off x="1536700" y="4635500"/>
            <a:ext cx="121920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5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23"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71A89E4-33A8-4316-A581-EF20B430E847}"/>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8496" y="1825625"/>
            <a:ext cx="652700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4EA09D73-FDB3-44E3-ABEE-D3C5E772CCA0}"/>
              </a:ext>
            </a:extLst>
          </p:cNvPr>
          <p:cNvSpPr>
            <a:spLocks noGrp="1"/>
          </p:cNvSpPr>
          <p:nvPr>
            <p:ph type="body" sz="quarter" idx="10"/>
          </p:nvPr>
        </p:nvSpPr>
        <p:spPr/>
        <p:txBody>
          <a:bodyPr/>
          <a:lstStyle/>
          <a:p>
            <a:r>
              <a:rPr lang="de-DE" dirty="0"/>
              <a:t>7. Der Mauersegler</a:t>
            </a:r>
          </a:p>
        </p:txBody>
      </p:sp>
      <p:sp>
        <p:nvSpPr>
          <p:cNvPr id="6" name="Textfeld 5">
            <a:extLst>
              <a:ext uri="{FF2B5EF4-FFF2-40B4-BE49-F238E27FC236}">
                <a16:creationId xmlns:a16="http://schemas.microsoft.com/office/drawing/2014/main" id="{C6B59A0A-E048-4684-B398-F7D5759EE50D}"/>
              </a:ext>
            </a:extLst>
          </p:cNvPr>
          <p:cNvSpPr txBox="1"/>
          <p:nvPr/>
        </p:nvSpPr>
        <p:spPr>
          <a:xfrm>
            <a:off x="6572251" y="5899964"/>
            <a:ext cx="1814512" cy="276999"/>
          </a:xfrm>
          <a:prstGeom prst="rect">
            <a:avLst/>
          </a:prstGeom>
          <a:noFill/>
        </p:spPr>
        <p:txBody>
          <a:bodyPr wrap="square" rtlCol="0">
            <a:spAutoFit/>
          </a:bodyPr>
          <a:lstStyle/>
          <a:p>
            <a:r>
              <a:rPr lang="de-DE" sz="1200" dirty="0"/>
              <a:t>Foto: Ralph Sturm</a:t>
            </a:r>
          </a:p>
        </p:txBody>
      </p:sp>
      <p:sp>
        <p:nvSpPr>
          <p:cNvPr id="4" name="Textfeld 3">
            <a:extLst>
              <a:ext uri="{FF2B5EF4-FFF2-40B4-BE49-F238E27FC236}">
                <a16:creationId xmlns:a16="http://schemas.microsoft.com/office/drawing/2014/main" id="{1E907921-C4CD-4673-B298-12ABBB54427A}"/>
              </a:ext>
            </a:extLst>
          </p:cNvPr>
          <p:cNvSpPr txBox="1"/>
          <p:nvPr/>
        </p:nvSpPr>
        <p:spPr>
          <a:xfrm>
            <a:off x="6302375" y="2154050"/>
            <a:ext cx="24003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Flügelspannweite über 40 cm</a:t>
            </a:r>
          </a:p>
          <a:p>
            <a:pPr marL="285750" indent="-285750">
              <a:buFont typeface="Arial" panose="020B0604020202020204" pitchFamily="34" charset="0"/>
              <a:buChar char="•"/>
            </a:pPr>
            <a:r>
              <a:rPr lang="de-DE" dirty="0"/>
              <a:t>Bräunliche Färbung bis auf grauweiße Kehle</a:t>
            </a:r>
          </a:p>
          <a:p>
            <a:pPr marL="285750" indent="-285750">
              <a:buFont typeface="Arial" panose="020B0604020202020204" pitchFamily="34" charset="0"/>
              <a:buChar char="•"/>
            </a:pPr>
            <a:r>
              <a:rPr lang="de-DE" dirty="0"/>
              <a:t>Kurzer, gegabelter Schwanz</a:t>
            </a:r>
          </a:p>
          <a:p>
            <a:pPr marL="285750" indent="-285750">
              <a:buFont typeface="Arial" panose="020B0604020202020204" pitchFamily="34" charset="0"/>
              <a:buChar char="•"/>
            </a:pPr>
            <a:r>
              <a:rPr lang="de-DE" dirty="0"/>
              <a:t>Nur zur Brut am Boden</a:t>
            </a:r>
          </a:p>
        </p:txBody>
      </p:sp>
      <p:pic>
        <p:nvPicPr>
          <p:cNvPr id="5" name="52 - Mauersegler">
            <a:hlinkClick r:id="" action="ppaction://media"/>
            <a:extLst>
              <a:ext uri="{FF2B5EF4-FFF2-40B4-BE49-F238E27FC236}">
                <a16:creationId xmlns:a16="http://schemas.microsoft.com/office/drawing/2014/main" id="{B7296075-71D1-46B6-B29F-F3689F725C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69746"/>
            <a:ext cx="609600" cy="609600"/>
          </a:xfrm>
          <a:prstGeom prst="rect">
            <a:avLst/>
          </a:prstGeom>
        </p:spPr>
      </p:pic>
    </p:spTree>
    <p:extLst>
      <p:ext uri="{BB962C8B-B14F-4D97-AF65-F5344CB8AC3E}">
        <p14:creationId xmlns:p14="http://schemas.microsoft.com/office/powerpoint/2010/main" val="8131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C0921F55-BBEF-4EDB-A97C-2417B32CE598}"/>
              </a:ext>
            </a:extLst>
          </p:cNvPr>
          <p:cNvGrpSpPr/>
          <p:nvPr/>
        </p:nvGrpSpPr>
        <p:grpSpPr>
          <a:xfrm>
            <a:off x="4781550" y="2330101"/>
            <a:ext cx="4635500" cy="2889948"/>
            <a:chOff x="4781550" y="2330101"/>
            <a:chExt cx="4635500" cy="2889948"/>
          </a:xfrm>
        </p:grpSpPr>
        <p:pic>
          <p:nvPicPr>
            <p:cNvPr id="4" name="Grafik 3">
              <a:extLst>
                <a:ext uri="{FF2B5EF4-FFF2-40B4-BE49-F238E27FC236}">
                  <a16:creationId xmlns:a16="http://schemas.microsoft.com/office/drawing/2014/main" id="{BF589AC8-0B1D-4CCC-93A9-EAFFCCA8EF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1550" y="2330101"/>
              <a:ext cx="4064000" cy="2858198"/>
            </a:xfrm>
            <a:prstGeom prst="rect">
              <a:avLst/>
            </a:prstGeom>
          </p:spPr>
        </p:pic>
        <p:sp>
          <p:nvSpPr>
            <p:cNvPr id="3" name="Textfeld 2">
              <a:extLst>
                <a:ext uri="{FF2B5EF4-FFF2-40B4-BE49-F238E27FC236}">
                  <a16:creationId xmlns:a16="http://schemas.microsoft.com/office/drawing/2014/main" id="{5C27631D-E85E-4D79-9A04-EFBAC908155B}"/>
                </a:ext>
              </a:extLst>
            </p:cNvPr>
            <p:cNvSpPr txBox="1"/>
            <p:nvPr/>
          </p:nvSpPr>
          <p:spPr>
            <a:xfrm>
              <a:off x="7493000" y="4966133"/>
              <a:ext cx="1924050" cy="253916"/>
            </a:xfrm>
            <a:prstGeom prst="rect">
              <a:avLst/>
            </a:prstGeom>
            <a:noFill/>
          </p:spPr>
          <p:txBody>
            <a:bodyPr wrap="square" rtlCol="0">
              <a:spAutoFit/>
            </a:bodyPr>
            <a:lstStyle/>
            <a:p>
              <a:r>
                <a:rPr lang="de-DE" sz="1050" dirty="0"/>
                <a:t>Foto: Christoph Bosch</a:t>
              </a:r>
            </a:p>
          </p:txBody>
        </p:sp>
      </p:grpSp>
      <p:sp>
        <p:nvSpPr>
          <p:cNvPr id="2" name="Titel 1">
            <a:extLst>
              <a:ext uri="{FF2B5EF4-FFF2-40B4-BE49-F238E27FC236}">
                <a16:creationId xmlns:a16="http://schemas.microsoft.com/office/drawing/2014/main" id="{DB987B61-6A92-44AC-B9AC-623F7DE46E82}"/>
              </a:ext>
            </a:extLst>
          </p:cNvPr>
          <p:cNvSpPr>
            <a:spLocks noGrp="1"/>
          </p:cNvSpPr>
          <p:nvPr>
            <p:ph type="ctrTitle"/>
          </p:nvPr>
        </p:nvSpPr>
        <p:spPr>
          <a:xfrm>
            <a:off x="393192" y="409956"/>
            <a:ext cx="8122158" cy="1509395"/>
          </a:xfrm>
        </p:spPr>
        <p:txBody>
          <a:bodyPr/>
          <a:lstStyle/>
          <a:p>
            <a:r>
              <a:rPr lang="de-DE" dirty="0"/>
              <a:t>Wichtige Kriterien </a:t>
            </a:r>
            <a:br>
              <a:rPr lang="de-DE" dirty="0"/>
            </a:br>
            <a:r>
              <a:rPr lang="de-DE" dirty="0"/>
              <a:t>optischer Bestimmung</a:t>
            </a:r>
          </a:p>
        </p:txBody>
      </p:sp>
      <p:sp>
        <p:nvSpPr>
          <p:cNvPr id="6" name="Textfeld 5">
            <a:extLst>
              <a:ext uri="{FF2B5EF4-FFF2-40B4-BE49-F238E27FC236}">
                <a16:creationId xmlns:a16="http://schemas.microsoft.com/office/drawing/2014/main" id="{7BCD2A0C-E97C-471A-AC40-E45406FF3BDD}"/>
              </a:ext>
            </a:extLst>
          </p:cNvPr>
          <p:cNvSpPr txBox="1"/>
          <p:nvPr/>
        </p:nvSpPr>
        <p:spPr>
          <a:xfrm>
            <a:off x="393192" y="2221666"/>
            <a:ext cx="4766183" cy="3970318"/>
          </a:xfrm>
          <a:prstGeom prst="rect">
            <a:avLst/>
          </a:prstGeom>
          <a:noFill/>
        </p:spPr>
        <p:txBody>
          <a:bodyPr wrap="square" rtlCol="0">
            <a:spAutoFit/>
          </a:bodyPr>
          <a:lstStyle/>
          <a:p>
            <a:pPr marL="285750" indent="-285750">
              <a:buFont typeface="Arial" panose="020B0604020202020204" pitchFamily="34" charset="0"/>
              <a:buChar char="•"/>
            </a:pPr>
            <a:r>
              <a:rPr lang="de-DE" dirty="0"/>
              <a:t>Größe (Schnabel bis Schwanzspitze)</a:t>
            </a:r>
          </a:p>
          <a:p>
            <a:pPr marL="285750" indent="-285750">
              <a:buFont typeface="Arial" panose="020B0604020202020204" pitchFamily="34" charset="0"/>
              <a:buChar char="•"/>
            </a:pPr>
            <a:r>
              <a:rPr lang="de-DE" dirty="0"/>
              <a:t>Allgemeine Gestalt (z.B. kompakt; lang gestreckt)</a:t>
            </a:r>
          </a:p>
          <a:p>
            <a:pPr marL="285750" indent="-285750">
              <a:buFont typeface="Arial" panose="020B0604020202020204" pitchFamily="34" charset="0"/>
              <a:buChar char="•"/>
            </a:pPr>
            <a:r>
              <a:rPr lang="de-DE" dirty="0"/>
              <a:t>Färbung von Schnabel, Bein, Augen und Gefieder</a:t>
            </a:r>
          </a:p>
          <a:p>
            <a:pPr marL="285750" indent="-285750">
              <a:buFont typeface="Arial" panose="020B0604020202020204" pitchFamily="34" charset="0"/>
              <a:buChar char="•"/>
            </a:pPr>
            <a:r>
              <a:rPr lang="de-DE" dirty="0"/>
              <a:t>Zeichnung: Flecken, Streifen, Bänder, Musterungen</a:t>
            </a:r>
          </a:p>
          <a:p>
            <a:pPr marL="285750" indent="-285750">
              <a:buFont typeface="Arial" panose="020B0604020202020204" pitchFamily="34" charset="0"/>
              <a:buChar char="•"/>
            </a:pPr>
            <a:r>
              <a:rPr lang="de-DE" dirty="0"/>
              <a:t>Form und Größe von Schnabel, Füßen, Flügeln, Schwanz und Hals</a:t>
            </a:r>
          </a:p>
          <a:p>
            <a:pPr marL="285750" indent="-285750">
              <a:buFont typeface="Arial" panose="020B0604020202020204" pitchFamily="34" charset="0"/>
              <a:buChar char="•"/>
            </a:pPr>
            <a:r>
              <a:rPr lang="de-DE" dirty="0"/>
              <a:t>Bewegung: 	</a:t>
            </a:r>
          </a:p>
          <a:p>
            <a:pPr marL="742950" lvl="1" indent="-285750">
              <a:buFont typeface="Symbol" panose="05050102010706020507" pitchFamily="18" charset="2"/>
              <a:buChar char="-"/>
            </a:pPr>
            <a:r>
              <a:rPr lang="de-DE" dirty="0"/>
              <a:t>Flugweise: wellenförmig, hüpfend, schwebend</a:t>
            </a:r>
          </a:p>
          <a:p>
            <a:pPr marL="742950" lvl="1" indent="-285750">
              <a:buFont typeface="Symbol" panose="05050102010706020507" pitchFamily="18" charset="2"/>
              <a:buChar char="-"/>
            </a:pPr>
            <a:r>
              <a:rPr lang="de-DE" dirty="0"/>
              <a:t>Am Boden: laufend, hüpfend etc.</a:t>
            </a:r>
          </a:p>
          <a:p>
            <a:endParaRPr lang="de-DE" dirty="0"/>
          </a:p>
        </p:txBody>
      </p:sp>
      <p:cxnSp>
        <p:nvCxnSpPr>
          <p:cNvPr id="11" name="Gerade Verbindung mit Pfeil 10">
            <a:extLst>
              <a:ext uri="{FF2B5EF4-FFF2-40B4-BE49-F238E27FC236}">
                <a16:creationId xmlns:a16="http://schemas.microsoft.com/office/drawing/2014/main" id="{ECF75950-3734-4A7F-B034-4B21CB756879}"/>
              </a:ext>
            </a:extLst>
          </p:cNvPr>
          <p:cNvCxnSpPr/>
          <p:nvPr/>
        </p:nvCxnSpPr>
        <p:spPr>
          <a:xfrm flipH="1">
            <a:off x="7680325" y="3311477"/>
            <a:ext cx="298450" cy="8481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718820D-9619-4912-AB65-25BBF962DB5E}"/>
              </a:ext>
            </a:extLst>
          </p:cNvPr>
          <p:cNvCxnSpPr>
            <a:cxnSpLocks/>
          </p:cNvCxnSpPr>
          <p:nvPr/>
        </p:nvCxnSpPr>
        <p:spPr>
          <a:xfrm flipH="1" flipV="1">
            <a:off x="6067425" y="4784431"/>
            <a:ext cx="473075" cy="835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F96FDDB-D1C1-4E0E-A22F-0676DEE4A9BF}"/>
              </a:ext>
            </a:extLst>
          </p:cNvPr>
          <p:cNvCxnSpPr>
            <a:cxnSpLocks/>
          </p:cNvCxnSpPr>
          <p:nvPr/>
        </p:nvCxnSpPr>
        <p:spPr>
          <a:xfrm flipH="1" flipV="1">
            <a:off x="6813551" y="4432302"/>
            <a:ext cx="49211" cy="11877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FC2AA40B-8059-425F-B514-04A6484A567D}"/>
              </a:ext>
            </a:extLst>
          </p:cNvPr>
          <p:cNvCxnSpPr>
            <a:cxnSpLocks/>
          </p:cNvCxnSpPr>
          <p:nvPr/>
        </p:nvCxnSpPr>
        <p:spPr>
          <a:xfrm flipH="1">
            <a:off x="5372100" y="4991100"/>
            <a:ext cx="27559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BBD9D8E9-F7B5-4B38-9B0E-6ED312281234}"/>
              </a:ext>
            </a:extLst>
          </p:cNvPr>
          <p:cNvCxnSpPr>
            <a:cxnSpLocks/>
          </p:cNvCxnSpPr>
          <p:nvPr/>
        </p:nvCxnSpPr>
        <p:spPr>
          <a:xfrm flipH="1">
            <a:off x="6886575" y="2822613"/>
            <a:ext cx="1092200" cy="953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4FFD9980-AA76-42C1-AA52-A7102EE86961}"/>
              </a:ext>
            </a:extLst>
          </p:cNvPr>
          <p:cNvCxnSpPr>
            <a:cxnSpLocks/>
          </p:cNvCxnSpPr>
          <p:nvPr/>
        </p:nvCxnSpPr>
        <p:spPr>
          <a:xfrm flipV="1">
            <a:off x="7327900" y="4539048"/>
            <a:ext cx="538162" cy="1081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CFF288CD-5604-4EE0-82A8-3E2C90B76C9E}"/>
              </a:ext>
            </a:extLst>
          </p:cNvPr>
          <p:cNvSpPr txBox="1"/>
          <p:nvPr/>
        </p:nvSpPr>
        <p:spPr>
          <a:xfrm>
            <a:off x="4787106" y="5747097"/>
            <a:ext cx="3522662" cy="646331"/>
          </a:xfrm>
          <a:prstGeom prst="rect">
            <a:avLst/>
          </a:prstGeom>
          <a:noFill/>
        </p:spPr>
        <p:txBody>
          <a:bodyPr wrap="square" rtlCol="0">
            <a:spAutoFit/>
          </a:bodyPr>
          <a:lstStyle/>
          <a:p>
            <a:r>
              <a:rPr lang="de-DE" b="1" dirty="0"/>
              <a:t>Was ist das für ein Vogel?</a:t>
            </a:r>
          </a:p>
          <a:p>
            <a:r>
              <a:rPr lang="de-DE" b="1" dirty="0"/>
              <a:t>Eine </a:t>
            </a:r>
            <a:r>
              <a:rPr lang="de-DE" b="1" dirty="0" err="1"/>
              <a:t>Weissbartseeschwalbe</a:t>
            </a:r>
            <a:endParaRPr lang="de-DE" b="1" dirty="0"/>
          </a:p>
        </p:txBody>
      </p:sp>
    </p:spTree>
    <p:extLst>
      <p:ext uri="{BB962C8B-B14F-4D97-AF65-F5344CB8AC3E}">
        <p14:creationId xmlns:p14="http://schemas.microsoft.com/office/powerpoint/2010/main" val="28520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fade">
                                      <p:cBhvr>
                                        <p:cTn id="60" dur="500"/>
                                        <p:tgtEl>
                                          <p:spTgt spid="6">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xEl>
                                              <p:pRg st="0" end="0"/>
                                            </p:txEl>
                                          </p:spTgt>
                                        </p:tgtEl>
                                        <p:attrNameLst>
                                          <p:attrName>style.visibility</p:attrName>
                                        </p:attrNameLst>
                                      </p:cBhvr>
                                      <p:to>
                                        <p:strVal val="visible"/>
                                      </p:to>
                                    </p:set>
                                    <p:animEffect transition="in" filter="fade">
                                      <p:cBhvr>
                                        <p:cTn id="77" dur="500"/>
                                        <p:tgtEl>
                                          <p:spTgt spid="2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xEl>
                                              <p:pRg st="1" end="1"/>
                                            </p:txEl>
                                          </p:spTgt>
                                        </p:tgtEl>
                                        <p:attrNameLst>
                                          <p:attrName>style.visibility</p:attrName>
                                        </p:attrNameLst>
                                      </p:cBhvr>
                                      <p:to>
                                        <p:strVal val="visible"/>
                                      </p:to>
                                    </p:set>
                                    <p:animEffect transition="in" filter="fade">
                                      <p:cBhvr>
                                        <p:cTn id="8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F4EC398-9C94-4919-9B29-F5E81E69FBAA}"/>
              </a:ext>
            </a:extLst>
          </p:cNvPr>
          <p:cNvPicPr>
            <a:picLocks noGrp="1" noChangeAspect="1"/>
          </p:cNvPicPr>
          <p:nvPr>
            <p:ph idx="1"/>
          </p:nvPr>
        </p:nvPicPr>
        <p:blipFill>
          <a:blip r:embed="rId5"/>
          <a:srcRect/>
          <a:stretch/>
        </p:blipFill>
        <p:spPr>
          <a:xfrm>
            <a:off x="1310043" y="1825625"/>
            <a:ext cx="6523912"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endParaRPr lang="de-DE" dirty="0"/>
          </a:p>
        </p:txBody>
      </p:sp>
      <p:sp>
        <p:nvSpPr>
          <p:cNvPr id="2" name="Textplatzhalter 1">
            <a:extLst>
              <a:ext uri="{FF2B5EF4-FFF2-40B4-BE49-F238E27FC236}">
                <a16:creationId xmlns:a16="http://schemas.microsoft.com/office/drawing/2014/main" id="{9CDDAC12-2162-40B6-96E2-AC08B5FF4189}"/>
              </a:ext>
            </a:extLst>
          </p:cNvPr>
          <p:cNvSpPr>
            <a:spLocks noGrp="1"/>
          </p:cNvSpPr>
          <p:nvPr>
            <p:ph type="body" sz="quarter" idx="10"/>
          </p:nvPr>
        </p:nvSpPr>
        <p:spPr/>
        <p:txBody>
          <a:bodyPr/>
          <a:lstStyle/>
          <a:p>
            <a:r>
              <a:rPr lang="de-DE" dirty="0"/>
              <a:t>8. Die Rauchschwalbe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solidFill>
                  <a:schemeClr val="bg1"/>
                </a:solidFill>
              </a:rPr>
              <a:t>Foto: Zdenek </a:t>
            </a:r>
            <a:r>
              <a:rPr lang="de-DE" sz="1200" dirty="0" err="1">
                <a:solidFill>
                  <a:schemeClr val="bg1"/>
                </a:solidFill>
              </a:rPr>
              <a:t>Tunker</a:t>
            </a:r>
            <a:endParaRPr lang="de-DE" sz="1200" dirty="0">
              <a:solidFill>
                <a:schemeClr val="bg1"/>
              </a:solidFill>
            </a:endParaRPr>
          </a:p>
        </p:txBody>
      </p:sp>
      <p:sp>
        <p:nvSpPr>
          <p:cNvPr id="4" name="Textfeld 3">
            <a:extLst>
              <a:ext uri="{FF2B5EF4-FFF2-40B4-BE49-F238E27FC236}">
                <a16:creationId xmlns:a16="http://schemas.microsoft.com/office/drawing/2014/main" id="{26CC0077-BA39-4AD5-8D8F-0F79F7C161D5}"/>
              </a:ext>
            </a:extLst>
          </p:cNvPr>
          <p:cNvSpPr txBox="1"/>
          <p:nvPr/>
        </p:nvSpPr>
        <p:spPr>
          <a:xfrm>
            <a:off x="6302375" y="2324100"/>
            <a:ext cx="2473325"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Sehr schlank</a:t>
            </a:r>
          </a:p>
          <a:p>
            <a:pPr marL="285750" indent="-285750">
              <a:buFont typeface="Arial" panose="020B0604020202020204" pitchFamily="34" charset="0"/>
              <a:buChar char="•"/>
            </a:pPr>
            <a:r>
              <a:rPr lang="de-DE" dirty="0"/>
              <a:t>Tief gegabelter Schwanz</a:t>
            </a:r>
          </a:p>
          <a:p>
            <a:pPr marL="285750" indent="-285750">
              <a:buFont typeface="Arial" panose="020B0604020202020204" pitchFamily="34" charset="0"/>
              <a:buChar char="•"/>
            </a:pPr>
            <a:r>
              <a:rPr lang="de-DE" dirty="0"/>
              <a:t>Weißer Bauch, blauschwarzer Rücken und braune Kehle</a:t>
            </a:r>
          </a:p>
        </p:txBody>
      </p:sp>
      <p:pic>
        <p:nvPicPr>
          <p:cNvPr id="9" name="54 - Rauchschwalbe">
            <a:hlinkClick r:id="" action="ppaction://media"/>
            <a:extLst>
              <a:ext uri="{FF2B5EF4-FFF2-40B4-BE49-F238E27FC236}">
                <a16:creationId xmlns:a16="http://schemas.microsoft.com/office/drawing/2014/main" id="{69C8123D-F03E-47E0-895A-032FE62462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8000" y="5841385"/>
            <a:ext cx="609600" cy="609600"/>
          </a:xfrm>
          <a:prstGeom prst="rect">
            <a:avLst/>
          </a:prstGeom>
        </p:spPr>
      </p:pic>
    </p:spTree>
    <p:extLst>
      <p:ext uri="{BB962C8B-B14F-4D97-AF65-F5344CB8AC3E}">
        <p14:creationId xmlns:p14="http://schemas.microsoft.com/office/powerpoint/2010/main" val="324154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9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childTnLst>
        </p:cTn>
      </p:par>
    </p:tnLst>
    <p:bldLst>
      <p:bldP spid="2"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1D71163-1FB0-4E93-B7EF-08261015686A}"/>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9657" y="1825625"/>
            <a:ext cx="6524685"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C6278ABE-11F1-4E4E-9A0F-78ECE9476BB6}"/>
              </a:ext>
            </a:extLst>
          </p:cNvPr>
          <p:cNvSpPr>
            <a:spLocks noGrp="1"/>
          </p:cNvSpPr>
          <p:nvPr>
            <p:ph type="body" sz="quarter" idx="10"/>
          </p:nvPr>
        </p:nvSpPr>
        <p:spPr/>
        <p:txBody>
          <a:bodyPr/>
          <a:lstStyle/>
          <a:p>
            <a:r>
              <a:rPr lang="de-DE" dirty="0"/>
              <a:t>9. Die Elster</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00801" y="5871746"/>
            <a:ext cx="1814512" cy="276999"/>
          </a:xfrm>
          <a:prstGeom prst="rect">
            <a:avLst/>
          </a:prstGeom>
          <a:noFill/>
        </p:spPr>
        <p:txBody>
          <a:bodyPr wrap="square" rtlCol="0">
            <a:spAutoFit/>
          </a:bodyPr>
          <a:lstStyle/>
          <a:p>
            <a:r>
              <a:rPr lang="de-DE" sz="1200" dirty="0">
                <a:solidFill>
                  <a:schemeClr val="bg1"/>
                </a:solidFill>
              </a:rPr>
              <a:t>Foto: Rosl </a:t>
            </a:r>
            <a:r>
              <a:rPr lang="de-DE" sz="1200" dirty="0" err="1">
                <a:solidFill>
                  <a:schemeClr val="bg1"/>
                </a:solidFill>
              </a:rPr>
              <a:t>Roessner</a:t>
            </a:r>
            <a:endParaRPr lang="de-DE" sz="1200" dirty="0">
              <a:solidFill>
                <a:schemeClr val="bg1"/>
              </a:solidFill>
            </a:endParaRPr>
          </a:p>
        </p:txBody>
      </p:sp>
      <p:sp>
        <p:nvSpPr>
          <p:cNvPr id="4" name="Textfeld 3">
            <a:extLst>
              <a:ext uri="{FF2B5EF4-FFF2-40B4-BE49-F238E27FC236}">
                <a16:creationId xmlns:a16="http://schemas.microsoft.com/office/drawing/2014/main" id="{C13747D1-A689-4829-9BA5-8E9854CFFFB1}"/>
              </a:ext>
            </a:extLst>
          </p:cNvPr>
          <p:cNvSpPr txBox="1"/>
          <p:nvPr/>
        </p:nvSpPr>
        <p:spPr>
          <a:xfrm>
            <a:off x="6302375" y="2371358"/>
            <a:ext cx="2511425"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Schwarz-weißes Gefieder</a:t>
            </a:r>
          </a:p>
          <a:p>
            <a:pPr marL="285750" indent="-285750">
              <a:buFont typeface="Arial" panose="020B0604020202020204" pitchFamily="34" charset="0"/>
              <a:buChar char="•"/>
            </a:pPr>
            <a:r>
              <a:rPr lang="de-DE" dirty="0"/>
              <a:t>Langer Schwanz</a:t>
            </a:r>
          </a:p>
          <a:p>
            <a:pPr marL="285750" indent="-285750">
              <a:buFont typeface="Arial" panose="020B0604020202020204" pitchFamily="34" charset="0"/>
              <a:buChar char="•"/>
            </a:pPr>
            <a:r>
              <a:rPr lang="de-DE" dirty="0"/>
              <a:t>Läuft/ hopst viel am Boden</a:t>
            </a:r>
          </a:p>
        </p:txBody>
      </p:sp>
      <p:pic>
        <p:nvPicPr>
          <p:cNvPr id="5" name="62 - Elster">
            <a:hlinkClick r:id="" action="ppaction://media"/>
            <a:extLst>
              <a:ext uri="{FF2B5EF4-FFF2-40B4-BE49-F238E27FC236}">
                <a16:creationId xmlns:a16="http://schemas.microsoft.com/office/drawing/2014/main" id="{35C80617-F392-4064-917F-63B6C733D6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34768" y="5843945"/>
            <a:ext cx="609600" cy="609600"/>
          </a:xfrm>
          <a:prstGeom prst="rect">
            <a:avLst/>
          </a:prstGeom>
        </p:spPr>
      </p:pic>
    </p:spTree>
    <p:extLst>
      <p:ext uri="{BB962C8B-B14F-4D97-AF65-F5344CB8AC3E}">
        <p14:creationId xmlns:p14="http://schemas.microsoft.com/office/powerpoint/2010/main" val="10494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9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B27B068C-0888-4A7D-8880-21E01FE30C92}"/>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235659" y="1826902"/>
            <a:ext cx="6672681" cy="4348783"/>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3145233D-8A16-4F51-972B-9797436878B9}"/>
              </a:ext>
            </a:extLst>
          </p:cNvPr>
          <p:cNvSpPr>
            <a:spLocks noGrp="1"/>
          </p:cNvSpPr>
          <p:nvPr>
            <p:ph type="body" sz="quarter" idx="10"/>
          </p:nvPr>
        </p:nvSpPr>
        <p:spPr/>
        <p:txBody>
          <a:bodyPr/>
          <a:lstStyle/>
          <a:p>
            <a:r>
              <a:rPr lang="de-DE" dirty="0"/>
              <a:t>10. Der Grünfink</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5" y="5869186"/>
            <a:ext cx="2200275" cy="276999"/>
          </a:xfrm>
          <a:prstGeom prst="rect">
            <a:avLst/>
          </a:prstGeom>
          <a:noFill/>
        </p:spPr>
        <p:txBody>
          <a:bodyPr wrap="square" rtlCol="0">
            <a:spAutoFit/>
          </a:bodyPr>
          <a:lstStyle/>
          <a:p>
            <a:r>
              <a:rPr lang="de-DE" sz="1200" dirty="0"/>
              <a:t>Foto: Andreas </a:t>
            </a:r>
            <a:r>
              <a:rPr lang="de-DE" sz="1200" dirty="0" err="1"/>
              <a:t>Giessler</a:t>
            </a:r>
            <a:endParaRPr lang="de-DE" sz="1200" dirty="0"/>
          </a:p>
        </p:txBody>
      </p:sp>
      <p:sp>
        <p:nvSpPr>
          <p:cNvPr id="4" name="Textfeld 3">
            <a:extLst>
              <a:ext uri="{FF2B5EF4-FFF2-40B4-BE49-F238E27FC236}">
                <a16:creationId xmlns:a16="http://schemas.microsoft.com/office/drawing/2014/main" id="{A1170078-2945-42B3-BAA9-F0A6F555AA2A}"/>
              </a:ext>
            </a:extLst>
          </p:cNvPr>
          <p:cNvSpPr txBox="1"/>
          <p:nvPr/>
        </p:nvSpPr>
        <p:spPr>
          <a:xfrm>
            <a:off x="6680200" y="2273300"/>
            <a:ext cx="220027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Männchen:</a:t>
            </a:r>
          </a:p>
          <a:p>
            <a:pPr marL="285750" indent="-285750">
              <a:buFont typeface="Arial" panose="020B0604020202020204" pitchFamily="34" charset="0"/>
              <a:buChar char="•"/>
            </a:pPr>
            <a:r>
              <a:rPr lang="de-DE" dirty="0"/>
              <a:t>Körperunterseite: gelb-grün</a:t>
            </a:r>
          </a:p>
          <a:p>
            <a:pPr marL="285750" indent="-285750">
              <a:buFont typeface="Arial" panose="020B0604020202020204" pitchFamily="34" charset="0"/>
              <a:buChar char="•"/>
            </a:pPr>
            <a:r>
              <a:rPr lang="de-DE" dirty="0"/>
              <a:t>Oberseite: grau-grün</a:t>
            </a:r>
          </a:p>
          <a:p>
            <a:pPr marL="285750" indent="-285750">
              <a:buFont typeface="Arial" panose="020B0604020202020204" pitchFamily="34" charset="0"/>
              <a:buChar char="•"/>
            </a:pPr>
            <a:r>
              <a:rPr lang="de-DE" dirty="0"/>
              <a:t>Dicker Schnabel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Weibchen: matter</a:t>
            </a:r>
          </a:p>
        </p:txBody>
      </p:sp>
      <p:pic>
        <p:nvPicPr>
          <p:cNvPr id="5" name="67 - Grünfink">
            <a:hlinkClick r:id="" action="ppaction://media"/>
            <a:extLst>
              <a:ext uri="{FF2B5EF4-FFF2-40B4-BE49-F238E27FC236}">
                <a16:creationId xmlns:a16="http://schemas.microsoft.com/office/drawing/2014/main" id="{FF39DC65-FEB6-4844-8A2E-B072C4C6ED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11380"/>
            <a:ext cx="609600" cy="609600"/>
          </a:xfrm>
          <a:prstGeom prst="rect">
            <a:avLst/>
          </a:prstGeom>
        </p:spPr>
      </p:pic>
    </p:spTree>
    <p:extLst>
      <p:ext uri="{BB962C8B-B14F-4D97-AF65-F5344CB8AC3E}">
        <p14:creationId xmlns:p14="http://schemas.microsoft.com/office/powerpoint/2010/main" val="35548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9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9C6E3B5-ED37-419D-9140-465D93EB6B7A}"/>
              </a:ext>
            </a:extLst>
          </p:cNvPr>
          <p:cNvPicPr>
            <a:picLocks noGrp="1" noChangeAspect="1"/>
          </p:cNvPicPr>
          <p:nvPr>
            <p:ph idx="1"/>
          </p:nvPr>
        </p:nvPicPr>
        <p:blipFill>
          <a:blip r:embed="rId5"/>
          <a:srcRect/>
          <a:stretch/>
        </p:blipFill>
        <p:spPr>
          <a:xfrm>
            <a:off x="911144" y="1687791"/>
            <a:ext cx="6986668" cy="4458394"/>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endParaRPr lang="de-DE" dirty="0"/>
          </a:p>
        </p:txBody>
      </p:sp>
      <p:sp>
        <p:nvSpPr>
          <p:cNvPr id="2" name="Textplatzhalter 1">
            <a:extLst>
              <a:ext uri="{FF2B5EF4-FFF2-40B4-BE49-F238E27FC236}">
                <a16:creationId xmlns:a16="http://schemas.microsoft.com/office/drawing/2014/main" id="{28F57184-0DA2-4E41-9BBB-F77ADE96B1B3}"/>
              </a:ext>
            </a:extLst>
          </p:cNvPr>
          <p:cNvSpPr>
            <a:spLocks noGrp="1"/>
          </p:cNvSpPr>
          <p:nvPr>
            <p:ph type="body" sz="quarter" idx="10"/>
          </p:nvPr>
        </p:nvSpPr>
        <p:spPr/>
        <p:txBody>
          <a:bodyPr/>
          <a:lstStyle/>
          <a:p>
            <a:r>
              <a:rPr lang="de-DE" dirty="0"/>
              <a:t>11. Der Hausrotschwanz</a:t>
            </a:r>
          </a:p>
        </p:txBody>
      </p:sp>
      <p:sp>
        <p:nvSpPr>
          <p:cNvPr id="6" name="Textfeld 5">
            <a:extLst>
              <a:ext uri="{FF2B5EF4-FFF2-40B4-BE49-F238E27FC236}">
                <a16:creationId xmlns:a16="http://schemas.microsoft.com/office/drawing/2014/main" id="{C6B59A0A-E048-4684-B398-F7D5759EE50D}"/>
              </a:ext>
            </a:extLst>
          </p:cNvPr>
          <p:cNvSpPr txBox="1"/>
          <p:nvPr/>
        </p:nvSpPr>
        <p:spPr>
          <a:xfrm>
            <a:off x="6239669" y="5869186"/>
            <a:ext cx="1814512" cy="276999"/>
          </a:xfrm>
          <a:prstGeom prst="rect">
            <a:avLst/>
          </a:prstGeom>
          <a:noFill/>
        </p:spPr>
        <p:txBody>
          <a:bodyPr wrap="square" rtlCol="0">
            <a:spAutoFit/>
          </a:bodyPr>
          <a:lstStyle/>
          <a:p>
            <a:r>
              <a:rPr lang="de-DE" sz="1200" dirty="0"/>
              <a:t>Foto: Markus </a:t>
            </a:r>
            <a:r>
              <a:rPr lang="de-DE" sz="1200" dirty="0" err="1"/>
              <a:t>Glaessel</a:t>
            </a:r>
            <a:endParaRPr lang="de-DE" sz="1200" dirty="0"/>
          </a:p>
        </p:txBody>
      </p:sp>
      <p:pic>
        <p:nvPicPr>
          <p:cNvPr id="5" name="57 - Hausrotschwanz">
            <a:hlinkClick r:id="" action="ppaction://media"/>
            <a:extLst>
              <a:ext uri="{FF2B5EF4-FFF2-40B4-BE49-F238E27FC236}">
                <a16:creationId xmlns:a16="http://schemas.microsoft.com/office/drawing/2014/main" id="{9DB85B8E-5E88-4906-BF66-9181277B10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41385"/>
            <a:ext cx="609600" cy="609600"/>
          </a:xfrm>
          <a:prstGeom prst="rect">
            <a:avLst/>
          </a:prstGeom>
        </p:spPr>
      </p:pic>
      <p:sp>
        <p:nvSpPr>
          <p:cNvPr id="9" name="Textfeld 8">
            <a:extLst>
              <a:ext uri="{FF2B5EF4-FFF2-40B4-BE49-F238E27FC236}">
                <a16:creationId xmlns:a16="http://schemas.microsoft.com/office/drawing/2014/main" id="{4E0116E9-1DC5-4D04-8830-501E6F880085}"/>
              </a:ext>
            </a:extLst>
          </p:cNvPr>
          <p:cNvSpPr txBox="1"/>
          <p:nvPr/>
        </p:nvSpPr>
        <p:spPr>
          <a:xfrm>
            <a:off x="301625" y="2154050"/>
            <a:ext cx="31115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Weibchen: graubraun mit rotem Bürzel und Schwanz</a:t>
            </a:r>
          </a:p>
        </p:txBody>
      </p:sp>
    </p:spTree>
    <p:extLst>
      <p:ext uri="{BB962C8B-B14F-4D97-AF65-F5344CB8AC3E}">
        <p14:creationId xmlns:p14="http://schemas.microsoft.com/office/powerpoint/2010/main" val="17535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9C6E3B5-ED37-419D-9140-465D93EB6B7A}"/>
              </a:ext>
            </a:extLst>
          </p:cNvPr>
          <p:cNvPicPr>
            <a:picLocks noGrp="1" noChangeAspect="1"/>
          </p:cNvPicPr>
          <p:nvPr>
            <p:ph idx="1"/>
          </p:nvPr>
        </p:nvPicPr>
        <p:blipFill>
          <a:blip r:embed="rId3"/>
          <a:srcRect/>
          <a:stretch/>
        </p:blipFill>
        <p:spPr>
          <a:xfrm>
            <a:off x="1008510" y="1818687"/>
            <a:ext cx="6821040" cy="4547359"/>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endParaRPr lang="de-DE" dirty="0"/>
          </a:p>
        </p:txBody>
      </p:sp>
      <p:sp>
        <p:nvSpPr>
          <p:cNvPr id="2" name="Textplatzhalter 1">
            <a:extLst>
              <a:ext uri="{FF2B5EF4-FFF2-40B4-BE49-F238E27FC236}">
                <a16:creationId xmlns:a16="http://schemas.microsoft.com/office/drawing/2014/main" id="{28F57184-0DA2-4E41-9BBB-F77ADE96B1B3}"/>
              </a:ext>
            </a:extLst>
          </p:cNvPr>
          <p:cNvSpPr>
            <a:spLocks noGrp="1"/>
          </p:cNvSpPr>
          <p:nvPr>
            <p:ph type="body" sz="quarter" idx="10"/>
          </p:nvPr>
        </p:nvSpPr>
        <p:spPr/>
        <p:txBody>
          <a:bodyPr/>
          <a:lstStyle/>
          <a:p>
            <a:r>
              <a:rPr lang="de-DE" dirty="0"/>
              <a:t>11. Der Hausrotschwanz</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02375" y="6043195"/>
            <a:ext cx="1814512" cy="276999"/>
          </a:xfrm>
          <a:prstGeom prst="rect">
            <a:avLst/>
          </a:prstGeom>
          <a:noFill/>
        </p:spPr>
        <p:txBody>
          <a:bodyPr wrap="square" rtlCol="0">
            <a:spAutoFit/>
          </a:bodyPr>
          <a:lstStyle/>
          <a:p>
            <a:r>
              <a:rPr lang="de-DE" sz="1200" dirty="0"/>
              <a:t>Foto: Claudia Becher</a:t>
            </a:r>
          </a:p>
        </p:txBody>
      </p:sp>
      <p:sp>
        <p:nvSpPr>
          <p:cNvPr id="8" name="Textfeld 7">
            <a:extLst>
              <a:ext uri="{FF2B5EF4-FFF2-40B4-BE49-F238E27FC236}">
                <a16:creationId xmlns:a16="http://schemas.microsoft.com/office/drawing/2014/main" id="{04846BEC-B3B2-4112-ABB7-C888129CAD61}"/>
              </a:ext>
            </a:extLst>
          </p:cNvPr>
          <p:cNvSpPr txBox="1"/>
          <p:nvPr/>
        </p:nvSpPr>
        <p:spPr>
          <a:xfrm>
            <a:off x="5938044" y="2154050"/>
            <a:ext cx="31115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Männchen: schwarze Gesichtsmaske und dunkelgraues Gefieder</a:t>
            </a:r>
          </a:p>
        </p:txBody>
      </p:sp>
    </p:spTree>
    <p:extLst>
      <p:ext uri="{BB962C8B-B14F-4D97-AF65-F5344CB8AC3E}">
        <p14:creationId xmlns:p14="http://schemas.microsoft.com/office/powerpoint/2010/main" val="42796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C8A3F78-A67D-45F8-B2A0-3BAC40C8510B}"/>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10716" y="1794847"/>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D8FA58FE-F1AD-461D-B394-D4CFBE1F774E}"/>
              </a:ext>
            </a:extLst>
          </p:cNvPr>
          <p:cNvSpPr>
            <a:spLocks noGrp="1"/>
          </p:cNvSpPr>
          <p:nvPr>
            <p:ph type="body" sz="quarter" idx="10"/>
          </p:nvPr>
        </p:nvSpPr>
        <p:spPr/>
        <p:txBody>
          <a:bodyPr/>
          <a:lstStyle/>
          <a:p>
            <a:r>
              <a:rPr lang="de-DE" dirty="0"/>
              <a:t>12. Der Buchfink</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86513"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9" name="Textfeld 8">
            <a:extLst>
              <a:ext uri="{FF2B5EF4-FFF2-40B4-BE49-F238E27FC236}">
                <a16:creationId xmlns:a16="http://schemas.microsoft.com/office/drawing/2014/main" id="{94AC1CA8-EAE2-4852-8615-97B257B80990}"/>
              </a:ext>
            </a:extLst>
          </p:cNvPr>
          <p:cNvSpPr txBox="1"/>
          <p:nvPr/>
        </p:nvSpPr>
        <p:spPr>
          <a:xfrm>
            <a:off x="6146802" y="2493188"/>
            <a:ext cx="25273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Männchen:</a:t>
            </a:r>
          </a:p>
          <a:p>
            <a:pPr marL="285750" indent="-285750">
              <a:buFont typeface="Arial" panose="020B0604020202020204" pitchFamily="34" charset="0"/>
              <a:buChar char="•"/>
            </a:pPr>
            <a:r>
              <a:rPr lang="de-DE" dirty="0"/>
              <a:t>Weinrote Unterseite</a:t>
            </a:r>
          </a:p>
          <a:p>
            <a:pPr marL="285750" indent="-285750">
              <a:buFont typeface="Arial" panose="020B0604020202020204" pitchFamily="34" charset="0"/>
              <a:buChar char="•"/>
            </a:pPr>
            <a:r>
              <a:rPr lang="de-DE" dirty="0"/>
              <a:t>Weiße Flügelspitzen</a:t>
            </a:r>
          </a:p>
          <a:p>
            <a:pPr marL="285750" indent="-285750">
              <a:buFont typeface="Arial" panose="020B0604020202020204" pitchFamily="34" charset="0"/>
              <a:buChar char="•"/>
            </a:pPr>
            <a:r>
              <a:rPr lang="de-DE" dirty="0"/>
              <a:t>Kopf und Hals schieferblau</a:t>
            </a:r>
          </a:p>
        </p:txBody>
      </p:sp>
      <p:pic>
        <p:nvPicPr>
          <p:cNvPr id="4" name="21 - Buchfink">
            <a:hlinkClick r:id="" action="ppaction://media"/>
            <a:extLst>
              <a:ext uri="{FF2B5EF4-FFF2-40B4-BE49-F238E27FC236}">
                <a16:creationId xmlns:a16="http://schemas.microsoft.com/office/drawing/2014/main" id="{5FBCA3A5-6723-43E1-8F73-21603CF0EF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2868" y="5841385"/>
            <a:ext cx="609600" cy="609600"/>
          </a:xfrm>
          <a:prstGeom prst="rect">
            <a:avLst/>
          </a:prstGeom>
        </p:spPr>
      </p:pic>
    </p:spTree>
    <p:extLst>
      <p:ext uri="{BB962C8B-B14F-4D97-AF65-F5344CB8AC3E}">
        <p14:creationId xmlns:p14="http://schemas.microsoft.com/office/powerpoint/2010/main" val="19627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build="p"/>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C8A3F78-A67D-45F8-B2A0-3BAC40C8510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308496" y="1795148"/>
            <a:ext cx="6527007" cy="4350736"/>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D8FA58FE-F1AD-461D-B394-D4CFBE1F774E}"/>
              </a:ext>
            </a:extLst>
          </p:cNvPr>
          <p:cNvSpPr>
            <a:spLocks noGrp="1"/>
          </p:cNvSpPr>
          <p:nvPr>
            <p:ph type="body" sz="quarter" idx="10"/>
          </p:nvPr>
        </p:nvSpPr>
        <p:spPr/>
        <p:txBody>
          <a:bodyPr/>
          <a:lstStyle/>
          <a:p>
            <a:r>
              <a:rPr lang="de-DE" dirty="0"/>
              <a:t>12. Der Buchfink</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86513" y="5869186"/>
            <a:ext cx="1814512" cy="276999"/>
          </a:xfrm>
          <a:prstGeom prst="rect">
            <a:avLst/>
          </a:prstGeom>
          <a:noFill/>
        </p:spPr>
        <p:txBody>
          <a:bodyPr wrap="square" rtlCol="0">
            <a:spAutoFit/>
          </a:bodyPr>
          <a:lstStyle/>
          <a:p>
            <a:r>
              <a:rPr lang="de-DE" sz="1200" dirty="0">
                <a:solidFill>
                  <a:schemeClr val="bg1"/>
                </a:solidFill>
              </a:rPr>
              <a:t>Foto: Frank Derer</a:t>
            </a:r>
          </a:p>
        </p:txBody>
      </p:sp>
      <p:sp>
        <p:nvSpPr>
          <p:cNvPr id="9" name="Textfeld 8">
            <a:extLst>
              <a:ext uri="{FF2B5EF4-FFF2-40B4-BE49-F238E27FC236}">
                <a16:creationId xmlns:a16="http://schemas.microsoft.com/office/drawing/2014/main" id="{94AC1CA8-EAE2-4852-8615-97B257B80990}"/>
              </a:ext>
            </a:extLst>
          </p:cNvPr>
          <p:cNvSpPr txBox="1"/>
          <p:nvPr/>
        </p:nvSpPr>
        <p:spPr>
          <a:xfrm>
            <a:off x="6146802" y="2493188"/>
            <a:ext cx="25273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Weibchen:</a:t>
            </a:r>
          </a:p>
          <a:p>
            <a:pPr marL="285750" indent="-285750">
              <a:buFont typeface="Arial" panose="020B0604020202020204" pitchFamily="34" charset="0"/>
              <a:buChar char="•"/>
            </a:pPr>
            <a:r>
              <a:rPr lang="de-DE" dirty="0"/>
              <a:t>Eher olivbraun</a:t>
            </a:r>
          </a:p>
          <a:p>
            <a:pPr marL="285750" indent="-285750">
              <a:buFont typeface="Arial" panose="020B0604020202020204" pitchFamily="34" charset="0"/>
              <a:buChar char="•"/>
            </a:pPr>
            <a:r>
              <a:rPr lang="de-DE" dirty="0"/>
              <a:t>Unten etwas heller</a:t>
            </a:r>
          </a:p>
        </p:txBody>
      </p:sp>
    </p:spTree>
    <p:extLst>
      <p:ext uri="{BB962C8B-B14F-4D97-AF65-F5344CB8AC3E}">
        <p14:creationId xmlns:p14="http://schemas.microsoft.com/office/powerpoint/2010/main" val="33260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44FC2636-D9FD-4CCF-A072-61EFE371789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10716" y="1825625"/>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1ABD83FE-C96D-456E-AFF0-3605439E86CE}"/>
              </a:ext>
            </a:extLst>
          </p:cNvPr>
          <p:cNvSpPr>
            <a:spLocks noGrp="1"/>
          </p:cNvSpPr>
          <p:nvPr>
            <p:ph type="body" sz="quarter" idx="10"/>
          </p:nvPr>
        </p:nvSpPr>
        <p:spPr/>
        <p:txBody>
          <a:bodyPr/>
          <a:lstStyle/>
          <a:p>
            <a:r>
              <a:rPr lang="de-DE" dirty="0"/>
              <a:t>13. Das Rotkehlchen</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29375"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95F75E74-2103-4E60-AF14-09F1789DB7C8}"/>
              </a:ext>
            </a:extLst>
          </p:cNvPr>
          <p:cNvSpPr txBox="1"/>
          <p:nvPr/>
        </p:nvSpPr>
        <p:spPr>
          <a:xfrm>
            <a:off x="6680200" y="2260600"/>
            <a:ext cx="22987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Rundlich</a:t>
            </a:r>
          </a:p>
          <a:p>
            <a:pPr marL="285750" indent="-285750">
              <a:buFont typeface="Arial" panose="020B0604020202020204" pitchFamily="34" charset="0"/>
              <a:buChar char="•"/>
            </a:pPr>
            <a:r>
              <a:rPr lang="de-DE" dirty="0"/>
              <a:t>Lange dünne Beinchen</a:t>
            </a:r>
          </a:p>
          <a:p>
            <a:pPr marL="285750" indent="-285750">
              <a:buFont typeface="Arial" panose="020B0604020202020204" pitchFamily="34" charset="0"/>
              <a:buChar char="•"/>
            </a:pPr>
            <a:r>
              <a:rPr lang="de-DE" dirty="0"/>
              <a:t>Orangerote Kehle, Stirn und Vorderbrust</a:t>
            </a:r>
          </a:p>
        </p:txBody>
      </p:sp>
      <p:pic>
        <p:nvPicPr>
          <p:cNvPr id="5" name="56 - Rotkehlchen (1)">
            <a:hlinkClick r:id="" action="ppaction://media"/>
            <a:extLst>
              <a:ext uri="{FF2B5EF4-FFF2-40B4-BE49-F238E27FC236}">
                <a16:creationId xmlns:a16="http://schemas.microsoft.com/office/drawing/2014/main" id="{C4507D35-9953-4C0B-8AAD-297674FBFC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40531" y="5936540"/>
            <a:ext cx="609600" cy="485587"/>
          </a:xfrm>
          <a:prstGeom prst="rect">
            <a:avLst/>
          </a:prstGeom>
        </p:spPr>
      </p:pic>
    </p:spTree>
    <p:extLst>
      <p:ext uri="{BB962C8B-B14F-4D97-AF65-F5344CB8AC3E}">
        <p14:creationId xmlns:p14="http://schemas.microsoft.com/office/powerpoint/2010/main" val="23328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7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167F3685-7B57-4E4C-BEA1-97391E14B619}"/>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9489" y="1825625"/>
            <a:ext cx="6525020"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B01DF45E-C552-468F-8197-E2F91F24F18B}"/>
              </a:ext>
            </a:extLst>
          </p:cNvPr>
          <p:cNvSpPr>
            <a:spLocks noGrp="1"/>
          </p:cNvSpPr>
          <p:nvPr>
            <p:ph type="body" sz="quarter" idx="10"/>
          </p:nvPr>
        </p:nvSpPr>
        <p:spPr/>
        <p:txBody>
          <a:bodyPr/>
          <a:lstStyle/>
          <a:p>
            <a:r>
              <a:rPr lang="de-DE" dirty="0"/>
              <a:t>14. Der Feldsperling</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56533B84-7906-4244-A983-30300C4108F2}"/>
              </a:ext>
            </a:extLst>
          </p:cNvPr>
          <p:cNvSpPr txBox="1"/>
          <p:nvPr/>
        </p:nvSpPr>
        <p:spPr>
          <a:xfrm>
            <a:off x="6172201" y="2146300"/>
            <a:ext cx="25146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Kleiner, schwarzer Fleck an Kehle und Ohrenseite</a:t>
            </a:r>
          </a:p>
          <a:p>
            <a:pPr marL="285750" indent="-285750">
              <a:buFont typeface="Arial" panose="020B0604020202020204" pitchFamily="34" charset="0"/>
              <a:buChar char="•"/>
            </a:pPr>
            <a:r>
              <a:rPr lang="de-DE" dirty="0"/>
              <a:t>Bräunliche Färbung mit schwarzer Federzeichnung</a:t>
            </a:r>
          </a:p>
          <a:p>
            <a:pPr marL="285750" indent="-285750">
              <a:buFont typeface="Arial" panose="020B0604020202020204" pitchFamily="34" charset="0"/>
              <a:buChar char="•"/>
            </a:pPr>
            <a:r>
              <a:rPr lang="de-DE" dirty="0"/>
              <a:t>Braune Kappe</a:t>
            </a:r>
          </a:p>
        </p:txBody>
      </p:sp>
      <p:pic>
        <p:nvPicPr>
          <p:cNvPr id="5" name="Feldsperling_Passer montanus_G_AMPLE-E16101R_020">
            <a:hlinkClick r:id="" action="ppaction://media"/>
            <a:extLst>
              <a:ext uri="{FF2B5EF4-FFF2-40B4-BE49-F238E27FC236}">
                <a16:creationId xmlns:a16="http://schemas.microsoft.com/office/drawing/2014/main" id="{5CA18515-344B-4430-AFE3-4BF375D38A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64559" y="5841385"/>
            <a:ext cx="609600" cy="609600"/>
          </a:xfrm>
          <a:prstGeom prst="rect">
            <a:avLst/>
          </a:prstGeom>
        </p:spPr>
      </p:pic>
    </p:spTree>
    <p:extLst>
      <p:ext uri="{BB962C8B-B14F-4D97-AF65-F5344CB8AC3E}">
        <p14:creationId xmlns:p14="http://schemas.microsoft.com/office/powerpoint/2010/main" val="17349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1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Ein Bild, das Vogel, draußen, Zweig, Blatt enthält.&#10;&#10;Automatisch generierte Beschreibung">
            <a:extLst>
              <a:ext uri="{FF2B5EF4-FFF2-40B4-BE49-F238E27FC236}">
                <a16:creationId xmlns:a16="http://schemas.microsoft.com/office/drawing/2014/main" id="{1BDCEC1D-6EA5-40B1-9CC0-EDE989E82ED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055460" y="2436536"/>
            <a:ext cx="3812143" cy="3264364"/>
          </a:xfrm>
        </p:spPr>
      </p:pic>
      <p:sp>
        <p:nvSpPr>
          <p:cNvPr id="5" name="Titel 4">
            <a:extLst>
              <a:ext uri="{FF2B5EF4-FFF2-40B4-BE49-F238E27FC236}">
                <a16:creationId xmlns:a16="http://schemas.microsoft.com/office/drawing/2014/main" id="{A4EAADD5-645B-48E6-8A93-D1ACB3307AAF}"/>
              </a:ext>
            </a:extLst>
          </p:cNvPr>
          <p:cNvSpPr>
            <a:spLocks noGrp="1"/>
          </p:cNvSpPr>
          <p:nvPr>
            <p:ph type="title"/>
          </p:nvPr>
        </p:nvSpPr>
        <p:spPr>
          <a:xfrm>
            <a:off x="628650" y="520700"/>
            <a:ext cx="7886700" cy="1080900"/>
          </a:xfrm>
        </p:spPr>
        <p:txBody>
          <a:bodyPr>
            <a:normAutofit/>
          </a:bodyPr>
          <a:lstStyle/>
          <a:p>
            <a:r>
              <a:rPr lang="de-DE" dirty="0"/>
              <a:t>Vogelbestimmung</a:t>
            </a:r>
            <a:br>
              <a:rPr lang="de-DE" dirty="0"/>
            </a:br>
            <a:r>
              <a:rPr lang="de-DE" sz="2000" dirty="0"/>
              <a:t>Feldsperling - Haussperling</a:t>
            </a:r>
            <a:endParaRPr lang="de-DE" dirty="0"/>
          </a:p>
        </p:txBody>
      </p:sp>
      <p:sp>
        <p:nvSpPr>
          <p:cNvPr id="8" name="Textplatzhalter 7">
            <a:extLst>
              <a:ext uri="{FF2B5EF4-FFF2-40B4-BE49-F238E27FC236}">
                <a16:creationId xmlns:a16="http://schemas.microsoft.com/office/drawing/2014/main" id="{903B5011-AB40-4FA2-A3CF-97CF24F1768D}"/>
              </a:ext>
            </a:extLst>
          </p:cNvPr>
          <p:cNvSpPr>
            <a:spLocks noGrp="1"/>
          </p:cNvSpPr>
          <p:nvPr>
            <p:ph type="body" sz="quarter" idx="10"/>
          </p:nvPr>
        </p:nvSpPr>
        <p:spPr>
          <a:xfrm>
            <a:off x="628650" y="1601600"/>
            <a:ext cx="8058150" cy="4608700"/>
          </a:xfrm>
        </p:spPr>
        <p:txBody>
          <a:bodyPr>
            <a:normAutofit/>
          </a:bodyPr>
          <a:lstStyle/>
          <a:p>
            <a:endParaRPr lang="de-DE" sz="2000" b="1" dirty="0">
              <a:solidFill>
                <a:schemeClr val="tx1"/>
              </a:solidFill>
            </a:endParaRPr>
          </a:p>
          <a:p>
            <a:r>
              <a:rPr lang="de-DE" sz="2000" b="1" dirty="0">
                <a:solidFill>
                  <a:schemeClr val="tx1"/>
                </a:solidFill>
              </a:rPr>
              <a:t>Wodurch unterscheiden sich die beiden Vögel?</a:t>
            </a:r>
          </a:p>
        </p:txBody>
      </p:sp>
      <p:pic>
        <p:nvPicPr>
          <p:cNvPr id="12" name="Grafik 11">
            <a:extLst>
              <a:ext uri="{FF2B5EF4-FFF2-40B4-BE49-F238E27FC236}">
                <a16:creationId xmlns:a16="http://schemas.microsoft.com/office/drawing/2014/main" id="{A9C0F28E-F1B7-4541-8D22-A4B7CDA8D2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0" y="2436536"/>
            <a:ext cx="4022052" cy="3264364"/>
          </a:xfrm>
          <a:prstGeom prst="rect">
            <a:avLst/>
          </a:prstGeom>
        </p:spPr>
      </p:pic>
      <p:sp>
        <p:nvSpPr>
          <p:cNvPr id="13" name="Ellipse 12">
            <a:extLst>
              <a:ext uri="{FF2B5EF4-FFF2-40B4-BE49-F238E27FC236}">
                <a16:creationId xmlns:a16="http://schemas.microsoft.com/office/drawing/2014/main" id="{50D3D9AD-38D2-4CD7-B8BF-D4F25ECA4D83}"/>
              </a:ext>
            </a:extLst>
          </p:cNvPr>
          <p:cNvSpPr/>
          <p:nvPr/>
        </p:nvSpPr>
        <p:spPr>
          <a:xfrm rot="933491">
            <a:off x="1717790" y="3363560"/>
            <a:ext cx="1016000" cy="38403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9A702666-FBF7-4DB0-A63B-77824651BEFF}"/>
              </a:ext>
            </a:extLst>
          </p:cNvPr>
          <p:cNvSpPr/>
          <p:nvPr/>
        </p:nvSpPr>
        <p:spPr>
          <a:xfrm>
            <a:off x="2089659" y="3705363"/>
            <a:ext cx="365010" cy="3429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5C9133DE-4CA4-4C4F-AEAA-B827F26AFE73}"/>
              </a:ext>
            </a:extLst>
          </p:cNvPr>
          <p:cNvSpPr/>
          <p:nvPr/>
        </p:nvSpPr>
        <p:spPr>
          <a:xfrm rot="19593743">
            <a:off x="1484764" y="3832615"/>
            <a:ext cx="1574800" cy="21679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A9C9E16-E8B9-49D1-8E46-B4AA5AE52C94}"/>
              </a:ext>
            </a:extLst>
          </p:cNvPr>
          <p:cNvSpPr/>
          <p:nvPr/>
        </p:nvSpPr>
        <p:spPr>
          <a:xfrm>
            <a:off x="7376940" y="3517900"/>
            <a:ext cx="622300" cy="3212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8ACE3478-63DE-40F2-9CEE-246E956D353E}"/>
              </a:ext>
            </a:extLst>
          </p:cNvPr>
          <p:cNvSpPr/>
          <p:nvPr/>
        </p:nvSpPr>
        <p:spPr>
          <a:xfrm>
            <a:off x="7480300" y="3196664"/>
            <a:ext cx="622300" cy="3212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56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D458A9FD-BF89-43B1-8C0D-A1B33A0689C1}"/>
              </a:ext>
            </a:extLst>
          </p:cNvPr>
          <p:cNvGraphicFramePr>
            <a:graphicFrameLocks noGrp="1"/>
          </p:cNvGraphicFramePr>
          <p:nvPr>
            <p:ph idx="1"/>
            <p:extLst>
              <p:ext uri="{D42A27DB-BD31-4B8C-83A1-F6EECF244321}">
                <p14:modId xmlns:p14="http://schemas.microsoft.com/office/powerpoint/2010/main" val="4282474916"/>
              </p:ext>
            </p:extLst>
          </p:nvPr>
        </p:nvGraphicFramePr>
        <p:xfrm>
          <a:off x="553503" y="1690689"/>
          <a:ext cx="8156499" cy="4808962"/>
        </p:xfrm>
        <a:graphic>
          <a:graphicData uri="http://schemas.openxmlformats.org/drawingml/2006/table">
            <a:tbl>
              <a:tblPr firstRow="1" bandRow="1">
                <a:tableStyleId>{5C22544A-7EE6-4342-B048-85BDC9FD1C3A}</a:tableStyleId>
              </a:tblPr>
              <a:tblGrid>
                <a:gridCol w="2714451">
                  <a:extLst>
                    <a:ext uri="{9D8B030D-6E8A-4147-A177-3AD203B41FA5}">
                      <a16:colId xmlns:a16="http://schemas.microsoft.com/office/drawing/2014/main" val="1380837994"/>
                    </a:ext>
                  </a:extLst>
                </a:gridCol>
                <a:gridCol w="2721024">
                  <a:extLst>
                    <a:ext uri="{9D8B030D-6E8A-4147-A177-3AD203B41FA5}">
                      <a16:colId xmlns:a16="http://schemas.microsoft.com/office/drawing/2014/main" val="670052592"/>
                    </a:ext>
                  </a:extLst>
                </a:gridCol>
                <a:gridCol w="2721024">
                  <a:extLst>
                    <a:ext uri="{9D8B030D-6E8A-4147-A177-3AD203B41FA5}">
                      <a16:colId xmlns:a16="http://schemas.microsoft.com/office/drawing/2014/main" val="3163698977"/>
                    </a:ext>
                  </a:extLst>
                </a:gridCol>
              </a:tblGrid>
              <a:tr h="2404481">
                <a:tc>
                  <a:txBody>
                    <a:bodyPr/>
                    <a:lstStyle/>
                    <a:p>
                      <a:pPr algn="ctr"/>
                      <a:r>
                        <a:rPr lang="de-DE" sz="2000" dirty="0"/>
                        <a:t>Wasservögel</a:t>
                      </a:r>
                    </a:p>
                  </a:txBody>
                  <a:tcPr/>
                </a:tc>
                <a:tc>
                  <a:txBody>
                    <a:bodyPr/>
                    <a:lstStyle/>
                    <a:p>
                      <a:pPr algn="ctr"/>
                      <a:r>
                        <a:rPr lang="de-DE" sz="2000" dirty="0"/>
                        <a:t>Greifvögel</a:t>
                      </a:r>
                    </a:p>
                  </a:txBody>
                  <a:tcPr/>
                </a:tc>
                <a:tc>
                  <a:txBody>
                    <a:bodyPr/>
                    <a:lstStyle/>
                    <a:p>
                      <a:pPr algn="ctr"/>
                      <a:r>
                        <a:rPr lang="de-DE" sz="2000" dirty="0"/>
                        <a:t>Singvögel</a:t>
                      </a:r>
                    </a:p>
                  </a:txBody>
                  <a:tcPr/>
                </a:tc>
                <a:extLst>
                  <a:ext uri="{0D108BD9-81ED-4DB2-BD59-A6C34878D82A}">
                    <a16:rowId xmlns:a16="http://schemas.microsoft.com/office/drawing/2014/main" val="2380493165"/>
                  </a:ext>
                </a:extLst>
              </a:tr>
              <a:tr h="2404481">
                <a:tc>
                  <a: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Schwimmhäute</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Langer Hals</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Dichtes Gefieder</a:t>
                      </a:r>
                    </a:p>
                  </a:txBody>
                  <a:tcPr/>
                </a:tc>
                <a:tc>
                  <a: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Nach unten gebogener Hakenschnabel</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Kräftige Beine</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Füße mit scharfen Krallen</a:t>
                      </a:r>
                    </a:p>
                  </a:txBody>
                  <a:tcPr/>
                </a:tc>
                <a:tc>
                  <a: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Singen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Klammerfüße mit drei nach vorne und einem nach hinten gerichteten Zeh</a:t>
                      </a:r>
                    </a:p>
                  </a:txBody>
                  <a:tcPr/>
                </a:tc>
                <a:extLst>
                  <a:ext uri="{0D108BD9-81ED-4DB2-BD59-A6C34878D82A}">
                    <a16:rowId xmlns:a16="http://schemas.microsoft.com/office/drawing/2014/main" val="2365628786"/>
                  </a:ext>
                </a:extLst>
              </a:tr>
            </a:tbl>
          </a:graphicData>
        </a:graphic>
      </p:graphicFrame>
      <p:sp>
        <p:nvSpPr>
          <p:cNvPr id="4" name="Titel 3">
            <a:extLst>
              <a:ext uri="{FF2B5EF4-FFF2-40B4-BE49-F238E27FC236}">
                <a16:creationId xmlns:a16="http://schemas.microsoft.com/office/drawing/2014/main" id="{77BE7345-6D73-40DB-88AE-3B4E9E34AD62}"/>
              </a:ext>
            </a:extLst>
          </p:cNvPr>
          <p:cNvSpPr>
            <a:spLocks noGrp="1"/>
          </p:cNvSpPr>
          <p:nvPr>
            <p:ph type="title"/>
          </p:nvPr>
        </p:nvSpPr>
        <p:spPr/>
        <p:txBody>
          <a:bodyPr/>
          <a:lstStyle/>
          <a:p>
            <a:r>
              <a:rPr lang="de-DE" dirty="0"/>
              <a:t>Die Vogelgruppen</a:t>
            </a:r>
          </a:p>
        </p:txBody>
      </p:sp>
      <p:pic>
        <p:nvPicPr>
          <p:cNvPr id="11" name="Grafik 10">
            <a:extLst>
              <a:ext uri="{FF2B5EF4-FFF2-40B4-BE49-F238E27FC236}">
                <a16:creationId xmlns:a16="http://schemas.microsoft.com/office/drawing/2014/main" id="{28B7B90B-A77D-4DDA-A2DA-1F767643C5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65501" y="2145371"/>
            <a:ext cx="2526194" cy="1766786"/>
          </a:xfrm>
          <a:prstGeom prst="rect">
            <a:avLst/>
          </a:prstGeom>
        </p:spPr>
      </p:pic>
      <p:sp>
        <p:nvSpPr>
          <p:cNvPr id="15" name="Textfeld 14">
            <a:extLst>
              <a:ext uri="{FF2B5EF4-FFF2-40B4-BE49-F238E27FC236}">
                <a16:creationId xmlns:a16="http://schemas.microsoft.com/office/drawing/2014/main" id="{B727E18C-7F53-403A-A849-FA3D5DDECADA}"/>
              </a:ext>
            </a:extLst>
          </p:cNvPr>
          <p:cNvSpPr txBox="1"/>
          <p:nvPr/>
        </p:nvSpPr>
        <p:spPr>
          <a:xfrm>
            <a:off x="4511567" y="3675175"/>
            <a:ext cx="3724101" cy="261610"/>
          </a:xfrm>
          <a:prstGeom prst="rect">
            <a:avLst/>
          </a:prstGeom>
          <a:noFill/>
        </p:spPr>
        <p:txBody>
          <a:bodyPr wrap="square" rtlCol="0">
            <a:spAutoFit/>
          </a:bodyPr>
          <a:lstStyle/>
          <a:p>
            <a:r>
              <a:rPr lang="de-DE" sz="1100" dirty="0">
                <a:solidFill>
                  <a:schemeClr val="bg1"/>
                </a:solidFill>
              </a:rPr>
              <a:t>Seeadler, Dieter Hopf</a:t>
            </a:r>
          </a:p>
        </p:txBody>
      </p:sp>
      <p:pic>
        <p:nvPicPr>
          <p:cNvPr id="20" name="Grafik 19">
            <a:extLst>
              <a:ext uri="{FF2B5EF4-FFF2-40B4-BE49-F238E27FC236}">
                <a16:creationId xmlns:a16="http://schemas.microsoft.com/office/drawing/2014/main" id="{33B8DC0C-1B4C-4164-B5D4-0190FEF981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1014" y="2146856"/>
            <a:ext cx="2526194" cy="1792583"/>
          </a:xfrm>
          <a:prstGeom prst="rect">
            <a:avLst/>
          </a:prstGeom>
        </p:spPr>
      </p:pic>
      <p:sp>
        <p:nvSpPr>
          <p:cNvPr id="22" name="Textfeld 21">
            <a:extLst>
              <a:ext uri="{FF2B5EF4-FFF2-40B4-BE49-F238E27FC236}">
                <a16:creationId xmlns:a16="http://schemas.microsoft.com/office/drawing/2014/main" id="{29405646-5ED2-4CA7-AC21-2DA675A00386}"/>
              </a:ext>
            </a:extLst>
          </p:cNvPr>
          <p:cNvSpPr txBox="1"/>
          <p:nvPr/>
        </p:nvSpPr>
        <p:spPr>
          <a:xfrm>
            <a:off x="6908371" y="3647619"/>
            <a:ext cx="3022600" cy="261610"/>
          </a:xfrm>
          <a:prstGeom prst="rect">
            <a:avLst/>
          </a:prstGeom>
          <a:noFill/>
        </p:spPr>
        <p:txBody>
          <a:bodyPr wrap="square" rtlCol="0">
            <a:spAutoFit/>
          </a:bodyPr>
          <a:lstStyle/>
          <a:p>
            <a:r>
              <a:rPr lang="de-DE" sz="1100" dirty="0">
                <a:solidFill>
                  <a:schemeClr val="bg1"/>
                </a:solidFill>
              </a:rPr>
              <a:t>Nachtigall, Markus </a:t>
            </a:r>
            <a:r>
              <a:rPr lang="de-DE" sz="1100" dirty="0" err="1">
                <a:solidFill>
                  <a:schemeClr val="bg1"/>
                </a:solidFill>
              </a:rPr>
              <a:t>Glaessel</a:t>
            </a:r>
            <a:endParaRPr lang="de-DE" sz="1100" dirty="0">
              <a:solidFill>
                <a:schemeClr val="bg1"/>
              </a:solidFill>
            </a:endParaRPr>
          </a:p>
        </p:txBody>
      </p:sp>
      <p:pic>
        <p:nvPicPr>
          <p:cNvPr id="24" name="Grafik 23">
            <a:extLst>
              <a:ext uri="{FF2B5EF4-FFF2-40B4-BE49-F238E27FC236}">
                <a16:creationId xmlns:a16="http://schemas.microsoft.com/office/drawing/2014/main" id="{6D6C8E1F-5C92-4229-A4FB-1C27381A70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650" y="2146856"/>
            <a:ext cx="2547532" cy="1766786"/>
          </a:xfrm>
          <a:prstGeom prst="rect">
            <a:avLst/>
          </a:prstGeom>
        </p:spPr>
      </p:pic>
      <p:sp>
        <p:nvSpPr>
          <p:cNvPr id="25" name="Textfeld 24">
            <a:extLst>
              <a:ext uri="{FF2B5EF4-FFF2-40B4-BE49-F238E27FC236}">
                <a16:creationId xmlns:a16="http://schemas.microsoft.com/office/drawing/2014/main" id="{7DDB4F89-C132-4125-8FBD-4B68F0D22A6B}"/>
              </a:ext>
            </a:extLst>
          </p:cNvPr>
          <p:cNvSpPr txBox="1"/>
          <p:nvPr/>
        </p:nvSpPr>
        <p:spPr>
          <a:xfrm>
            <a:off x="1501287" y="3672248"/>
            <a:ext cx="3517411" cy="261610"/>
          </a:xfrm>
          <a:prstGeom prst="rect">
            <a:avLst/>
          </a:prstGeom>
          <a:noFill/>
        </p:spPr>
        <p:txBody>
          <a:bodyPr wrap="square" rtlCol="0">
            <a:spAutoFit/>
          </a:bodyPr>
          <a:lstStyle/>
          <a:p>
            <a:r>
              <a:rPr lang="de-DE" sz="1100" dirty="0">
                <a:solidFill>
                  <a:schemeClr val="bg1"/>
                </a:solidFill>
              </a:rPr>
              <a:t>Tafelente, Christoph Bosch</a:t>
            </a:r>
          </a:p>
        </p:txBody>
      </p:sp>
    </p:spTree>
    <p:extLst>
      <p:ext uri="{BB962C8B-B14F-4D97-AF65-F5344CB8AC3E}">
        <p14:creationId xmlns:p14="http://schemas.microsoft.com/office/powerpoint/2010/main" val="700602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0F3AB2-8077-4D14-9CAF-8722716E013C}"/>
              </a:ext>
            </a:extLst>
          </p:cNvPr>
          <p:cNvSpPr>
            <a:spLocks noGrp="1"/>
          </p:cNvSpPr>
          <p:nvPr>
            <p:ph idx="1"/>
          </p:nvPr>
        </p:nvSpPr>
        <p:spPr/>
        <p:txBody>
          <a:bodyPr/>
          <a:lstStyle/>
          <a:p>
            <a:pPr marL="0" indent="0">
              <a:buNone/>
            </a:pPr>
            <a:r>
              <a:rPr lang="de-DE" dirty="0"/>
              <a:t>Welche Vögel sind in eurem Garten?</a:t>
            </a:r>
          </a:p>
          <a:p>
            <a:pPr marL="0" indent="0">
              <a:buNone/>
            </a:pPr>
            <a:r>
              <a:rPr lang="de-DE" dirty="0"/>
              <a:t>Meldet uns eure Beobachtungen: </a:t>
            </a:r>
          </a:p>
          <a:p>
            <a:pPr marL="0" indent="0">
              <a:buNone/>
            </a:pPr>
            <a:endParaRPr lang="de-DE" dirty="0"/>
          </a:p>
          <a:p>
            <a:pPr marL="0" indent="0">
              <a:buNone/>
            </a:pPr>
            <a:r>
              <a:rPr lang="de-DE" dirty="0"/>
              <a:t>Stunde der Gartenvögel</a:t>
            </a:r>
          </a:p>
          <a:p>
            <a:pPr marL="0" indent="0">
              <a:buNone/>
            </a:pPr>
            <a:r>
              <a:rPr lang="de-DE" dirty="0"/>
              <a:t>Vom 8.-10. Mai 2020</a:t>
            </a:r>
          </a:p>
          <a:p>
            <a:pPr marL="0" indent="0">
              <a:buNone/>
            </a:pPr>
            <a:endParaRPr lang="de-DE" dirty="0"/>
          </a:p>
          <a:p>
            <a:pPr marL="0" indent="0">
              <a:buNone/>
            </a:pPr>
            <a:endParaRPr lang="de-DE" dirty="0"/>
          </a:p>
          <a:p>
            <a:pPr marL="0" indent="0">
              <a:buNone/>
            </a:pPr>
            <a:r>
              <a:rPr lang="de-DE" u="sng" dirty="0"/>
              <a:t>www.stunde-der-gartenvoegel.lbv.de </a:t>
            </a:r>
            <a:endParaRPr lang="de-DE" dirty="0"/>
          </a:p>
        </p:txBody>
      </p:sp>
      <p:sp>
        <p:nvSpPr>
          <p:cNvPr id="3" name="Titel 2">
            <a:extLst>
              <a:ext uri="{FF2B5EF4-FFF2-40B4-BE49-F238E27FC236}">
                <a16:creationId xmlns:a16="http://schemas.microsoft.com/office/drawing/2014/main" id="{95444C1C-398C-45E1-89C9-B52877B513C4}"/>
              </a:ext>
            </a:extLst>
          </p:cNvPr>
          <p:cNvSpPr>
            <a:spLocks noGrp="1"/>
          </p:cNvSpPr>
          <p:nvPr>
            <p:ph type="title"/>
          </p:nvPr>
        </p:nvSpPr>
        <p:spPr/>
        <p:txBody>
          <a:bodyPr/>
          <a:lstStyle/>
          <a:p>
            <a:r>
              <a:rPr lang="de-DE" dirty="0"/>
              <a:t>STUNDE DER GARTENVÖGEL</a:t>
            </a:r>
          </a:p>
        </p:txBody>
      </p:sp>
      <p:pic>
        <p:nvPicPr>
          <p:cNvPr id="5" name="Grafik 4">
            <a:extLst>
              <a:ext uri="{FF2B5EF4-FFF2-40B4-BE49-F238E27FC236}">
                <a16:creationId xmlns:a16="http://schemas.microsoft.com/office/drawing/2014/main" id="{AFCC07E4-AB3B-4EF1-8F99-7FAADC02F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9275" y="1825625"/>
            <a:ext cx="2886075" cy="2886075"/>
          </a:xfrm>
          <a:prstGeom prst="rect">
            <a:avLst/>
          </a:prstGeom>
        </p:spPr>
      </p:pic>
    </p:spTree>
    <p:extLst>
      <p:ext uri="{BB962C8B-B14F-4D97-AF65-F5344CB8AC3E}">
        <p14:creationId xmlns:p14="http://schemas.microsoft.com/office/powerpoint/2010/main" val="3122014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E8E45-84A6-42EF-9CAD-B6EFED0D0E18}"/>
              </a:ext>
            </a:extLst>
          </p:cNvPr>
          <p:cNvSpPr>
            <a:spLocks noGrp="1"/>
          </p:cNvSpPr>
          <p:nvPr>
            <p:ph type="title"/>
          </p:nvPr>
        </p:nvSpPr>
        <p:spPr>
          <a:xfrm>
            <a:off x="501650" y="365127"/>
            <a:ext cx="8013700" cy="942736"/>
          </a:xfrm>
        </p:spPr>
        <p:txBody>
          <a:bodyPr/>
          <a:lstStyle/>
          <a:p>
            <a:r>
              <a:rPr lang="de-DE" dirty="0"/>
              <a:t>So geht’s:</a:t>
            </a:r>
          </a:p>
        </p:txBody>
      </p:sp>
      <p:sp>
        <p:nvSpPr>
          <p:cNvPr id="6" name="Textfeld 5">
            <a:extLst>
              <a:ext uri="{FF2B5EF4-FFF2-40B4-BE49-F238E27FC236}">
                <a16:creationId xmlns:a16="http://schemas.microsoft.com/office/drawing/2014/main" id="{4C72E1A6-D7F5-417E-8130-940068DCEA4C}"/>
              </a:ext>
            </a:extLst>
          </p:cNvPr>
          <p:cNvSpPr txBox="1"/>
          <p:nvPr/>
        </p:nvSpPr>
        <p:spPr>
          <a:xfrm>
            <a:off x="523875" y="1207493"/>
            <a:ext cx="4946650"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a:t>Eine Stunde lang die Vögel zählen</a:t>
            </a:r>
          </a:p>
          <a:p>
            <a:pPr marL="285750" indent="-285750">
              <a:buFont typeface="Wingdings" panose="05000000000000000000" pitchFamily="2" charset="2"/>
              <a:buChar char="Ø"/>
            </a:pPr>
            <a:r>
              <a:rPr lang="de-DE" dirty="0"/>
              <a:t>Pro Art die jeweils gleichzeitig gesichtete Höchstzahl melden</a:t>
            </a:r>
          </a:p>
        </p:txBody>
      </p:sp>
      <p:sp>
        <p:nvSpPr>
          <p:cNvPr id="8" name="Textfeld 7">
            <a:extLst>
              <a:ext uri="{FF2B5EF4-FFF2-40B4-BE49-F238E27FC236}">
                <a16:creationId xmlns:a16="http://schemas.microsoft.com/office/drawing/2014/main" id="{1B8A2FB8-37B1-451A-9FAC-6FC2C85247B2}"/>
              </a:ext>
            </a:extLst>
          </p:cNvPr>
          <p:cNvSpPr txBox="1"/>
          <p:nvPr/>
        </p:nvSpPr>
        <p:spPr>
          <a:xfrm>
            <a:off x="501650" y="5095011"/>
            <a:ext cx="4311650" cy="1754326"/>
          </a:xfrm>
          <a:prstGeom prst="rect">
            <a:avLst/>
          </a:prstGeom>
          <a:noFill/>
        </p:spPr>
        <p:txBody>
          <a:bodyPr wrap="square" rtlCol="0">
            <a:spAutoFit/>
          </a:bodyPr>
          <a:lstStyle/>
          <a:p>
            <a:r>
              <a:rPr lang="de-DE" dirty="0"/>
              <a:t>Melden unter: 	</a:t>
            </a:r>
          </a:p>
          <a:p>
            <a:pPr marL="742950" lvl="1" indent="-285750">
              <a:buFont typeface="Arial" panose="020B0604020202020204" pitchFamily="34" charset="0"/>
              <a:buChar char="•"/>
            </a:pPr>
            <a:r>
              <a:rPr lang="de-DE" dirty="0"/>
              <a:t>Online: ???</a:t>
            </a:r>
          </a:p>
          <a:p>
            <a:pPr marL="742950" lvl="1" indent="-285750">
              <a:buFont typeface="Arial" panose="020B0604020202020204" pitchFamily="34" charset="0"/>
              <a:buChar char="•"/>
            </a:pPr>
            <a:r>
              <a:rPr lang="de-DE" dirty="0"/>
              <a:t>Per Post an: LBV, Eisvogelweg 1, 91161 Hilpoltstein</a:t>
            </a:r>
          </a:p>
          <a:p>
            <a:pPr marL="742950" lvl="1" indent="-285750">
              <a:buFont typeface="Arial" panose="020B0604020202020204" pitchFamily="34" charset="0"/>
              <a:buChar char="•"/>
            </a:pPr>
            <a:r>
              <a:rPr lang="de-DE" dirty="0"/>
              <a:t>Per Fax an: 0 91 74 / 47 75 - 75</a:t>
            </a:r>
          </a:p>
          <a:p>
            <a:endParaRPr lang="de-DE" dirty="0"/>
          </a:p>
        </p:txBody>
      </p:sp>
      <p:sp>
        <p:nvSpPr>
          <p:cNvPr id="9" name="Textfeld 8">
            <a:extLst>
              <a:ext uri="{FF2B5EF4-FFF2-40B4-BE49-F238E27FC236}">
                <a16:creationId xmlns:a16="http://schemas.microsoft.com/office/drawing/2014/main" id="{297BEC08-FB97-4412-9717-085045C2D8CF}"/>
              </a:ext>
            </a:extLst>
          </p:cNvPr>
          <p:cNvSpPr txBox="1"/>
          <p:nvPr/>
        </p:nvSpPr>
        <p:spPr>
          <a:xfrm>
            <a:off x="7112000" y="3155396"/>
            <a:ext cx="2882900" cy="646331"/>
          </a:xfrm>
          <a:prstGeom prst="rect">
            <a:avLst/>
          </a:prstGeom>
          <a:noFill/>
        </p:spPr>
        <p:txBody>
          <a:bodyPr wrap="square" rtlCol="0">
            <a:spAutoFit/>
          </a:bodyPr>
          <a:lstStyle/>
          <a:p>
            <a:r>
              <a:rPr lang="de-DE" dirty="0" err="1"/>
              <a:t>Bla</a:t>
            </a:r>
            <a:endParaRPr lang="de-DE" dirty="0"/>
          </a:p>
          <a:p>
            <a:endParaRPr lang="de-DE" dirty="0"/>
          </a:p>
        </p:txBody>
      </p:sp>
      <p:sp>
        <p:nvSpPr>
          <p:cNvPr id="10" name="Textfeld 9">
            <a:extLst>
              <a:ext uri="{FF2B5EF4-FFF2-40B4-BE49-F238E27FC236}">
                <a16:creationId xmlns:a16="http://schemas.microsoft.com/office/drawing/2014/main" id="{1C78617F-585C-406B-9439-E7C5F3CE0993}"/>
              </a:ext>
            </a:extLst>
          </p:cNvPr>
          <p:cNvSpPr txBox="1"/>
          <p:nvPr/>
        </p:nvSpPr>
        <p:spPr>
          <a:xfrm>
            <a:off x="5966033" y="1662695"/>
            <a:ext cx="3274426" cy="923330"/>
          </a:xfrm>
          <a:prstGeom prst="rect">
            <a:avLst/>
          </a:prstGeom>
          <a:noFill/>
        </p:spPr>
        <p:txBody>
          <a:bodyPr wrap="square" rtlCol="0">
            <a:spAutoFit/>
          </a:bodyPr>
          <a:lstStyle/>
          <a:p>
            <a:r>
              <a:rPr lang="de-DE" dirty="0"/>
              <a:t>Viele weitere Informationen sowie Zählhilfe gibt es gratis unter www.SDG.de</a:t>
            </a:r>
          </a:p>
        </p:txBody>
      </p:sp>
      <p:pic>
        <p:nvPicPr>
          <p:cNvPr id="16" name="Grafik 15">
            <a:extLst>
              <a:ext uri="{FF2B5EF4-FFF2-40B4-BE49-F238E27FC236}">
                <a16:creationId xmlns:a16="http://schemas.microsoft.com/office/drawing/2014/main" id="{16BF9040-EFEA-477B-B3A3-67CB672ACDDF}"/>
              </a:ext>
            </a:extLst>
          </p:cNvPr>
          <p:cNvPicPr>
            <a:picLocks noChangeAspect="1"/>
          </p:cNvPicPr>
          <p:nvPr/>
        </p:nvPicPr>
        <p:blipFill>
          <a:blip r:embed="rId3"/>
          <a:stretch>
            <a:fillRect/>
          </a:stretch>
        </p:blipFill>
        <p:spPr>
          <a:xfrm>
            <a:off x="5461019" y="2971760"/>
            <a:ext cx="914479" cy="914479"/>
          </a:xfrm>
          <a:prstGeom prst="rect">
            <a:avLst/>
          </a:prstGeom>
        </p:spPr>
      </p:pic>
      <p:graphicFrame>
        <p:nvGraphicFramePr>
          <p:cNvPr id="24" name="Tabelle 24">
            <a:extLst>
              <a:ext uri="{FF2B5EF4-FFF2-40B4-BE49-F238E27FC236}">
                <a16:creationId xmlns:a16="http://schemas.microsoft.com/office/drawing/2014/main" id="{6E697AA9-D513-4EAC-AF66-9FCD68F80021}"/>
              </a:ext>
            </a:extLst>
          </p:cNvPr>
          <p:cNvGraphicFramePr>
            <a:graphicFrameLocks noGrp="1"/>
          </p:cNvGraphicFramePr>
          <p:nvPr>
            <p:extLst>
              <p:ext uri="{D42A27DB-BD31-4B8C-83A1-F6EECF244321}">
                <p14:modId xmlns:p14="http://schemas.microsoft.com/office/powerpoint/2010/main" val="308243858"/>
              </p:ext>
            </p:extLst>
          </p:nvPr>
        </p:nvGraphicFramePr>
        <p:xfrm>
          <a:off x="501650" y="2717611"/>
          <a:ext cx="8013700" cy="2196391"/>
        </p:xfrm>
        <a:graphic>
          <a:graphicData uri="http://schemas.openxmlformats.org/drawingml/2006/table">
            <a:tbl>
              <a:tblPr firstRow="1" bandRow="1">
                <a:tableStyleId>{5C22544A-7EE6-4342-B048-85BDC9FD1C3A}</a:tableStyleId>
              </a:tblPr>
              <a:tblGrid>
                <a:gridCol w="2003425">
                  <a:extLst>
                    <a:ext uri="{9D8B030D-6E8A-4147-A177-3AD203B41FA5}">
                      <a16:colId xmlns:a16="http://schemas.microsoft.com/office/drawing/2014/main" val="2006943105"/>
                    </a:ext>
                  </a:extLst>
                </a:gridCol>
                <a:gridCol w="2003425">
                  <a:extLst>
                    <a:ext uri="{9D8B030D-6E8A-4147-A177-3AD203B41FA5}">
                      <a16:colId xmlns:a16="http://schemas.microsoft.com/office/drawing/2014/main" val="994875708"/>
                    </a:ext>
                  </a:extLst>
                </a:gridCol>
                <a:gridCol w="2003425">
                  <a:extLst>
                    <a:ext uri="{9D8B030D-6E8A-4147-A177-3AD203B41FA5}">
                      <a16:colId xmlns:a16="http://schemas.microsoft.com/office/drawing/2014/main" val="72012132"/>
                    </a:ext>
                  </a:extLst>
                </a:gridCol>
                <a:gridCol w="2003425">
                  <a:extLst>
                    <a:ext uri="{9D8B030D-6E8A-4147-A177-3AD203B41FA5}">
                      <a16:colId xmlns:a16="http://schemas.microsoft.com/office/drawing/2014/main" val="2981750877"/>
                    </a:ext>
                  </a:extLst>
                </a:gridCol>
              </a:tblGrid>
              <a:tr h="937449">
                <a:tc>
                  <a:txBody>
                    <a:bodyPr/>
                    <a:lstStyle/>
                    <a:p>
                      <a:pPr algn="ctr"/>
                      <a:r>
                        <a:rPr lang="de-DE" sz="1600" dirty="0"/>
                        <a:t>15:06</a:t>
                      </a:r>
                    </a:p>
                    <a:p>
                      <a:pPr algn="ctr"/>
                      <a:r>
                        <a:rPr lang="de-DE" sz="1600" dirty="0"/>
                        <a:t>1 Amsel im Garten</a:t>
                      </a:r>
                    </a:p>
                  </a:txBody>
                  <a:tcPr/>
                </a:tc>
                <a:tc>
                  <a:txBody>
                    <a:bodyPr/>
                    <a:lstStyle/>
                    <a:p>
                      <a:pPr algn="ctr"/>
                      <a:r>
                        <a:rPr lang="de-DE" sz="1600" dirty="0"/>
                        <a:t>15:17</a:t>
                      </a:r>
                    </a:p>
                    <a:p>
                      <a:pPr algn="ctr"/>
                      <a:r>
                        <a:rPr lang="de-DE" sz="1600" dirty="0"/>
                        <a:t>3 Amseln im Garten</a:t>
                      </a:r>
                    </a:p>
                  </a:txBody>
                  <a:tcPr/>
                </a:tc>
                <a:tc>
                  <a:txBody>
                    <a:bodyPr/>
                    <a:lstStyle/>
                    <a:p>
                      <a:pPr algn="ctr"/>
                      <a:r>
                        <a:rPr lang="de-DE" sz="1600" dirty="0"/>
                        <a:t>15:40</a:t>
                      </a:r>
                    </a:p>
                    <a:p>
                      <a:pPr algn="ctr"/>
                      <a:r>
                        <a:rPr lang="de-DE" sz="1600" dirty="0"/>
                        <a:t>1 Amsel im Garten </a:t>
                      </a:r>
                    </a:p>
                    <a:p>
                      <a:pPr algn="ctr"/>
                      <a:r>
                        <a:rPr lang="de-DE" sz="1600" dirty="0"/>
                        <a:t>(2 weggeflogen)</a:t>
                      </a:r>
                    </a:p>
                  </a:txBody>
                  <a:tcPr/>
                </a:tc>
                <a:tc>
                  <a:txBody>
                    <a:bodyPr/>
                    <a:lstStyle/>
                    <a:p>
                      <a:pPr algn="ctr"/>
                      <a:r>
                        <a:rPr lang="de-DE" sz="1600" dirty="0"/>
                        <a:t>15:53</a:t>
                      </a:r>
                    </a:p>
                    <a:p>
                      <a:pPr algn="ctr"/>
                      <a:r>
                        <a:rPr lang="de-DE" sz="1600" dirty="0"/>
                        <a:t>4 Amseln im Garten</a:t>
                      </a:r>
                    </a:p>
                  </a:txBody>
                  <a:tcPr/>
                </a:tc>
                <a:extLst>
                  <a:ext uri="{0D108BD9-81ED-4DB2-BD59-A6C34878D82A}">
                    <a16:rowId xmlns:a16="http://schemas.microsoft.com/office/drawing/2014/main" val="4166833976"/>
                  </a:ext>
                </a:extLst>
              </a:tr>
              <a:tr h="1258942">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491667580"/>
                  </a:ext>
                </a:extLst>
              </a:tr>
            </a:tbl>
          </a:graphicData>
        </a:graphic>
      </p:graphicFrame>
      <p:pic>
        <p:nvPicPr>
          <p:cNvPr id="15" name="Grafik 14">
            <a:extLst>
              <a:ext uri="{FF2B5EF4-FFF2-40B4-BE49-F238E27FC236}">
                <a16:creationId xmlns:a16="http://schemas.microsoft.com/office/drawing/2014/main" id="{8F380A2A-A41D-4D04-9BBF-9BF5E7268F49}"/>
              </a:ext>
            </a:extLst>
          </p:cNvPr>
          <p:cNvPicPr>
            <a:picLocks noChangeAspect="1"/>
          </p:cNvPicPr>
          <p:nvPr/>
        </p:nvPicPr>
        <p:blipFill>
          <a:blip r:embed="rId3"/>
          <a:stretch>
            <a:fillRect/>
          </a:stretch>
        </p:blipFill>
        <p:spPr>
          <a:xfrm>
            <a:off x="967653" y="3698570"/>
            <a:ext cx="1002355" cy="1002355"/>
          </a:xfrm>
          <a:prstGeom prst="rect">
            <a:avLst/>
          </a:prstGeom>
        </p:spPr>
      </p:pic>
      <p:pic>
        <p:nvPicPr>
          <p:cNvPr id="14" name="Inhaltsplatzhalter 13" descr="Kolibri">
            <a:extLst>
              <a:ext uri="{FF2B5EF4-FFF2-40B4-BE49-F238E27FC236}">
                <a16:creationId xmlns:a16="http://schemas.microsoft.com/office/drawing/2014/main" id="{F14CF5D1-846E-4B1B-93DC-0EB99C77030A}"/>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548502" y="3737359"/>
            <a:ext cx="631240" cy="631240"/>
          </a:xfrm>
        </p:spPr>
      </p:pic>
      <p:pic>
        <p:nvPicPr>
          <p:cNvPr id="12" name="Inhaltsplatzhalter 11" descr="Kolibri">
            <a:extLst>
              <a:ext uri="{FF2B5EF4-FFF2-40B4-BE49-F238E27FC236}">
                <a16:creationId xmlns:a16="http://schemas.microsoft.com/office/drawing/2014/main" id="{F8F62478-DE35-46FA-80D1-407EE398F49E}"/>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tretch>
            <a:fillRect/>
          </a:stretch>
        </p:blipFill>
        <p:spPr>
          <a:xfrm>
            <a:off x="3538600" y="3707801"/>
            <a:ext cx="914400" cy="914400"/>
          </a:xfrm>
        </p:spPr>
      </p:pic>
      <p:pic>
        <p:nvPicPr>
          <p:cNvPr id="19" name="Grafik 18">
            <a:extLst>
              <a:ext uri="{FF2B5EF4-FFF2-40B4-BE49-F238E27FC236}">
                <a16:creationId xmlns:a16="http://schemas.microsoft.com/office/drawing/2014/main" id="{ECF15512-A843-4CDF-B343-19FED8049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986" y="4184063"/>
            <a:ext cx="631241" cy="631241"/>
          </a:xfrm>
          <a:prstGeom prst="rect">
            <a:avLst/>
          </a:prstGeom>
        </p:spPr>
      </p:pic>
      <p:pic>
        <p:nvPicPr>
          <p:cNvPr id="17" name="Grafik 16">
            <a:extLst>
              <a:ext uri="{FF2B5EF4-FFF2-40B4-BE49-F238E27FC236}">
                <a16:creationId xmlns:a16="http://schemas.microsoft.com/office/drawing/2014/main" id="{4980AE7C-BDD0-401E-BF17-B5C8E37B9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8068" y="3630720"/>
            <a:ext cx="703346" cy="703346"/>
          </a:xfrm>
          <a:prstGeom prst="rect">
            <a:avLst/>
          </a:prstGeom>
        </p:spPr>
      </p:pic>
      <p:pic>
        <p:nvPicPr>
          <p:cNvPr id="20" name="Grafik 19">
            <a:extLst>
              <a:ext uri="{FF2B5EF4-FFF2-40B4-BE49-F238E27FC236}">
                <a16:creationId xmlns:a16="http://schemas.microsoft.com/office/drawing/2014/main" id="{788CC16F-6C24-43B4-B36E-14BDAD5399B3}"/>
              </a:ext>
            </a:extLst>
          </p:cNvPr>
          <p:cNvPicPr>
            <a:picLocks noChangeAspect="1"/>
          </p:cNvPicPr>
          <p:nvPr/>
        </p:nvPicPr>
        <p:blipFill>
          <a:blip r:embed="rId3"/>
          <a:stretch>
            <a:fillRect/>
          </a:stretch>
        </p:blipFill>
        <p:spPr>
          <a:xfrm>
            <a:off x="7374801" y="3548469"/>
            <a:ext cx="914479" cy="914479"/>
          </a:xfrm>
          <a:prstGeom prst="rect">
            <a:avLst/>
          </a:prstGeom>
        </p:spPr>
      </p:pic>
      <p:pic>
        <p:nvPicPr>
          <p:cNvPr id="21" name="Grafik 20">
            <a:extLst>
              <a:ext uri="{FF2B5EF4-FFF2-40B4-BE49-F238E27FC236}">
                <a16:creationId xmlns:a16="http://schemas.microsoft.com/office/drawing/2014/main" id="{E8BE912A-394E-40DA-8DBF-F6AABD59DA69}"/>
              </a:ext>
            </a:extLst>
          </p:cNvPr>
          <p:cNvPicPr>
            <a:picLocks noChangeAspect="1"/>
          </p:cNvPicPr>
          <p:nvPr/>
        </p:nvPicPr>
        <p:blipFill>
          <a:blip r:embed="rId3"/>
          <a:stretch>
            <a:fillRect/>
          </a:stretch>
        </p:blipFill>
        <p:spPr>
          <a:xfrm>
            <a:off x="5051554" y="3632788"/>
            <a:ext cx="914479" cy="914479"/>
          </a:xfrm>
          <a:prstGeom prst="rect">
            <a:avLst/>
          </a:prstGeom>
        </p:spPr>
      </p:pic>
      <p:pic>
        <p:nvPicPr>
          <p:cNvPr id="18" name="Grafik 17">
            <a:extLst>
              <a:ext uri="{FF2B5EF4-FFF2-40B4-BE49-F238E27FC236}">
                <a16:creationId xmlns:a16="http://schemas.microsoft.com/office/drawing/2014/main" id="{44F2C4CA-67EE-4B4F-9DE4-554CD61C0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6696" y="4174824"/>
            <a:ext cx="609284" cy="609284"/>
          </a:xfrm>
          <a:prstGeom prst="rect">
            <a:avLst/>
          </a:prstGeom>
        </p:spPr>
      </p:pic>
      <p:pic>
        <p:nvPicPr>
          <p:cNvPr id="26" name="Grafik 25">
            <a:extLst>
              <a:ext uri="{FF2B5EF4-FFF2-40B4-BE49-F238E27FC236}">
                <a16:creationId xmlns:a16="http://schemas.microsoft.com/office/drawing/2014/main" id="{E9402E81-0E1F-4671-900D-AA309FDA15AD}"/>
              </a:ext>
            </a:extLst>
          </p:cNvPr>
          <p:cNvPicPr>
            <a:picLocks noChangeAspect="1"/>
          </p:cNvPicPr>
          <p:nvPr/>
        </p:nvPicPr>
        <p:blipFill>
          <a:blip r:embed="rId6"/>
          <a:stretch>
            <a:fillRect/>
          </a:stretch>
        </p:blipFill>
        <p:spPr>
          <a:xfrm>
            <a:off x="6740762" y="4181265"/>
            <a:ext cx="634039" cy="634039"/>
          </a:xfrm>
          <a:prstGeom prst="rect">
            <a:avLst/>
          </a:prstGeom>
        </p:spPr>
      </p:pic>
      <p:sp>
        <p:nvSpPr>
          <p:cNvPr id="27" name="Textfeld 26">
            <a:extLst>
              <a:ext uri="{FF2B5EF4-FFF2-40B4-BE49-F238E27FC236}">
                <a16:creationId xmlns:a16="http://schemas.microsoft.com/office/drawing/2014/main" id="{787D527F-9B50-4681-812D-F578EFAECB9A}"/>
              </a:ext>
            </a:extLst>
          </p:cNvPr>
          <p:cNvSpPr txBox="1"/>
          <p:nvPr/>
        </p:nvSpPr>
        <p:spPr>
          <a:xfrm>
            <a:off x="501650" y="2277104"/>
            <a:ext cx="5327650" cy="369332"/>
          </a:xfrm>
          <a:prstGeom prst="rect">
            <a:avLst/>
          </a:prstGeom>
          <a:noFill/>
        </p:spPr>
        <p:txBody>
          <a:bodyPr wrap="square" rtlCol="0">
            <a:spAutoFit/>
          </a:bodyPr>
          <a:lstStyle/>
          <a:p>
            <a:r>
              <a:rPr lang="de-DE" u="sng" dirty="0"/>
              <a:t>Beispiel:</a:t>
            </a:r>
          </a:p>
        </p:txBody>
      </p:sp>
      <p:sp>
        <p:nvSpPr>
          <p:cNvPr id="28" name="Textfeld 27">
            <a:extLst>
              <a:ext uri="{FF2B5EF4-FFF2-40B4-BE49-F238E27FC236}">
                <a16:creationId xmlns:a16="http://schemas.microsoft.com/office/drawing/2014/main" id="{34455B1D-8282-441C-8E8A-ECB51DE0A9C6}"/>
              </a:ext>
            </a:extLst>
          </p:cNvPr>
          <p:cNvSpPr txBox="1"/>
          <p:nvPr/>
        </p:nvSpPr>
        <p:spPr>
          <a:xfrm>
            <a:off x="5966033" y="4943137"/>
            <a:ext cx="2676317" cy="369332"/>
          </a:xfrm>
          <a:prstGeom prst="rect">
            <a:avLst/>
          </a:prstGeom>
          <a:noFill/>
        </p:spPr>
        <p:txBody>
          <a:bodyPr wrap="square" rtlCol="0">
            <a:spAutoFit/>
          </a:bodyPr>
          <a:lstStyle/>
          <a:p>
            <a:r>
              <a:rPr lang="de-DE" dirty="0"/>
              <a:t>Korrektes Ergebnis: 4</a:t>
            </a:r>
          </a:p>
        </p:txBody>
      </p:sp>
    </p:spTree>
    <p:extLst>
      <p:ext uri="{BB962C8B-B14F-4D97-AF65-F5344CB8AC3E}">
        <p14:creationId xmlns:p14="http://schemas.microsoft.com/office/powerpoint/2010/main" val="4290126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B0BC08-A73F-4FB6-B9A3-843DA5390BB3}"/>
              </a:ext>
            </a:extLst>
          </p:cNvPr>
          <p:cNvSpPr>
            <a:spLocks noGrp="1"/>
          </p:cNvSpPr>
          <p:nvPr>
            <p:ph type="ctrTitle"/>
          </p:nvPr>
        </p:nvSpPr>
        <p:spPr>
          <a:xfrm>
            <a:off x="510921" y="917956"/>
            <a:ext cx="8122158" cy="1509395"/>
          </a:xfrm>
        </p:spPr>
        <p:txBody>
          <a:bodyPr/>
          <a:lstStyle/>
          <a:p>
            <a:r>
              <a:rPr lang="de-DE" dirty="0"/>
              <a:t>STUNDE DER GARTENVÖGEL</a:t>
            </a:r>
          </a:p>
        </p:txBody>
      </p:sp>
      <p:sp>
        <p:nvSpPr>
          <p:cNvPr id="2" name="Inhaltsplatzhalter 1">
            <a:extLst>
              <a:ext uri="{FF2B5EF4-FFF2-40B4-BE49-F238E27FC236}">
                <a16:creationId xmlns:a16="http://schemas.microsoft.com/office/drawing/2014/main" id="{CCDA1F6F-C977-4372-9C22-937EB7515E70}"/>
              </a:ext>
            </a:extLst>
          </p:cNvPr>
          <p:cNvSpPr>
            <a:spLocks noGrp="1"/>
          </p:cNvSpPr>
          <p:nvPr>
            <p:ph type="subTitle" idx="1"/>
          </p:nvPr>
        </p:nvSpPr>
        <p:spPr>
          <a:xfrm>
            <a:off x="342392" y="2868168"/>
            <a:ext cx="8122158" cy="1121664"/>
          </a:xfrm>
        </p:spPr>
        <p:txBody>
          <a:bodyPr/>
          <a:lstStyle/>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…mit Live-Kommentar der Ergebnisse</a:t>
            </a:r>
          </a:p>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…Live-Auswertungen für eure Region</a:t>
            </a:r>
          </a:p>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…Verlosung von tollen Preisen</a:t>
            </a:r>
            <a:br>
              <a:rPr lang="de-DE" sz="2000" dirty="0">
                <a:effectLst>
                  <a:outerShdw blurRad="38100" dist="38100" dir="2700000" algn="tl">
                    <a:srgbClr val="000000">
                      <a:alpha val="43137"/>
                    </a:srgbClr>
                  </a:outerShdw>
                </a:effectLst>
                <a:cs typeface="Lucida Sans Unicode" pitchFamily="34" charset="0"/>
              </a:rPr>
            </a:br>
            <a:endParaRPr lang="de-DE" sz="2000" dirty="0">
              <a:effectLst>
                <a:outerShdw blurRad="38100" dist="38100" dir="2700000" algn="tl">
                  <a:srgbClr val="000000">
                    <a:alpha val="43137"/>
                  </a:srgbClr>
                </a:outerShdw>
              </a:effectLst>
              <a:cs typeface="Lucida Sans Unicode" pitchFamily="34" charset="0"/>
            </a:endParaRPr>
          </a:p>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Eure Beobachtungen machen den Unterschied: Nimmt der Spatz weiter ab? Bleiben immer mehr Zugvögel hier? Kommen Seidenschwänze aus Sibirien?</a:t>
            </a:r>
          </a:p>
          <a:p>
            <a:pPr>
              <a:lnSpc>
                <a:spcPct val="100000"/>
              </a:lnSpc>
              <a:defRPr/>
            </a:pPr>
            <a:endParaRPr lang="de-DE" dirty="0">
              <a:effectLst>
                <a:outerShdw blurRad="38100" dist="38100" dir="2700000" algn="tl">
                  <a:srgbClr val="000000">
                    <a:alpha val="43137"/>
                  </a:srgbClr>
                </a:outerShdw>
              </a:effectLst>
              <a:cs typeface="Lucida Sans Unicode" pitchFamily="34" charset="0"/>
            </a:endParaRPr>
          </a:p>
          <a:p>
            <a:pPr marL="0" indent="0" algn="ctr">
              <a:lnSpc>
                <a:spcPct val="100000"/>
              </a:lnSpc>
              <a:buNone/>
              <a:defRPr/>
            </a:pPr>
            <a:r>
              <a:rPr lang="de-DE" sz="2800" dirty="0">
                <a:solidFill>
                  <a:srgbClr val="FFC000"/>
                </a:solidFill>
                <a:effectLst>
                  <a:outerShdw blurRad="38100" dist="38100" dir="2700000" algn="tl">
                    <a:srgbClr val="000000">
                      <a:alpha val="43137"/>
                    </a:srgbClr>
                  </a:outerShdw>
                </a:effectLst>
                <a:cs typeface="Lucida Sans Unicode" pitchFamily="34" charset="0"/>
              </a:rPr>
              <a:t>Mitmachen und Gewinnen!</a:t>
            </a:r>
          </a:p>
          <a:p>
            <a:endParaRPr lang="de-DE" dirty="0"/>
          </a:p>
        </p:txBody>
      </p:sp>
    </p:spTree>
    <p:extLst>
      <p:ext uri="{BB962C8B-B14F-4D97-AF65-F5344CB8AC3E}">
        <p14:creationId xmlns:p14="http://schemas.microsoft.com/office/powerpoint/2010/main" val="2229754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F7533-1E95-42B9-BE35-25651FE378F1}"/>
              </a:ext>
            </a:extLst>
          </p:cNvPr>
          <p:cNvSpPr>
            <a:spLocks noGrp="1"/>
          </p:cNvSpPr>
          <p:nvPr>
            <p:ph type="title"/>
          </p:nvPr>
        </p:nvSpPr>
        <p:spPr>
          <a:xfrm>
            <a:off x="298450" y="369094"/>
            <a:ext cx="4459548" cy="1325563"/>
          </a:xfrm>
        </p:spPr>
        <p:txBody>
          <a:bodyPr>
            <a:normAutofit/>
          </a:bodyPr>
          <a:lstStyle/>
          <a:p>
            <a:r>
              <a:rPr lang="de-DE" dirty="0"/>
              <a:t>NABU-Auswertungen der letzten Jahre</a:t>
            </a:r>
          </a:p>
        </p:txBody>
      </p:sp>
      <p:pic>
        <p:nvPicPr>
          <p:cNvPr id="5" name="Inhaltsplatzhalter 4">
            <a:extLst>
              <a:ext uri="{FF2B5EF4-FFF2-40B4-BE49-F238E27FC236}">
                <a16:creationId xmlns:a16="http://schemas.microsoft.com/office/drawing/2014/main" id="{C767D41D-1978-4E26-A3B5-60E4521F97C7}"/>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4757998" y="365125"/>
            <a:ext cx="4178300" cy="5843091"/>
          </a:xfrm>
          <a:prstGeom prst="rect">
            <a:avLst/>
          </a:prstGeom>
        </p:spPr>
      </p:pic>
      <p:pic>
        <p:nvPicPr>
          <p:cNvPr id="6" name="Inhaltsplatzhalter 5">
            <a:extLst>
              <a:ext uri="{FF2B5EF4-FFF2-40B4-BE49-F238E27FC236}">
                <a16:creationId xmlns:a16="http://schemas.microsoft.com/office/drawing/2014/main" id="{02D87A7B-26DE-4AE7-A814-299B57A7A7D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28649" y="1917701"/>
            <a:ext cx="4129349" cy="4575174"/>
          </a:xfrm>
          <a:prstGeom prst="rect">
            <a:avLst/>
          </a:prstGeom>
        </p:spPr>
      </p:pic>
    </p:spTree>
    <p:extLst>
      <p:ext uri="{BB962C8B-B14F-4D97-AF65-F5344CB8AC3E}">
        <p14:creationId xmlns:p14="http://schemas.microsoft.com/office/powerpoint/2010/main" val="157137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E356EA-89BD-4A18-9488-37369CFFC2FF}"/>
              </a:ext>
            </a:extLst>
          </p:cNvPr>
          <p:cNvSpPr>
            <a:spLocks noGrp="1"/>
          </p:cNvSpPr>
          <p:nvPr>
            <p:ph type="ctrTitle"/>
          </p:nvPr>
        </p:nvSpPr>
        <p:spPr/>
        <p:txBody>
          <a:bodyPr/>
          <a:lstStyle/>
          <a:p>
            <a:pPr algn="ctr"/>
            <a:r>
              <a:rPr lang="de-DE" dirty="0"/>
              <a:t>Vielen Dank für eure Aufmerksamkeit!</a:t>
            </a:r>
          </a:p>
        </p:txBody>
      </p:sp>
      <p:sp>
        <p:nvSpPr>
          <p:cNvPr id="5" name="Untertitel 4">
            <a:extLst>
              <a:ext uri="{FF2B5EF4-FFF2-40B4-BE49-F238E27FC236}">
                <a16:creationId xmlns:a16="http://schemas.microsoft.com/office/drawing/2014/main" id="{0B63AF97-ED51-4EB1-94AB-69A9A7BE55C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414881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F938E-2CA3-4D60-845B-28E137EF9FD9}"/>
              </a:ext>
            </a:extLst>
          </p:cNvPr>
          <p:cNvSpPr>
            <a:spLocks noGrp="1"/>
          </p:cNvSpPr>
          <p:nvPr>
            <p:ph type="title"/>
          </p:nvPr>
        </p:nvSpPr>
        <p:spPr>
          <a:xfrm>
            <a:off x="628650" y="365127"/>
            <a:ext cx="7886700" cy="1192212"/>
          </a:xfrm>
        </p:spPr>
        <p:txBody>
          <a:bodyPr/>
          <a:lstStyle/>
          <a:p>
            <a:r>
              <a:rPr lang="de-DE" b="1" dirty="0"/>
              <a:t>Vögel im Sommer</a:t>
            </a:r>
            <a:br>
              <a:rPr lang="de-DE" dirty="0"/>
            </a:br>
            <a:r>
              <a:rPr lang="de-DE" sz="2000" dirty="0"/>
              <a:t>Das Vogel-Quiz</a:t>
            </a:r>
          </a:p>
        </p:txBody>
      </p:sp>
      <p:sp>
        <p:nvSpPr>
          <p:cNvPr id="7" name="Inhaltsplatzhalter 6">
            <a:extLst>
              <a:ext uri="{FF2B5EF4-FFF2-40B4-BE49-F238E27FC236}">
                <a16:creationId xmlns:a16="http://schemas.microsoft.com/office/drawing/2014/main" id="{40BA32C0-24B3-4AB8-9E62-2957DA7507F2}"/>
              </a:ext>
            </a:extLst>
          </p:cNvPr>
          <p:cNvSpPr>
            <a:spLocks noGrp="1"/>
          </p:cNvSpPr>
          <p:nvPr>
            <p:ph sz="half" idx="1"/>
          </p:nvPr>
        </p:nvSpPr>
        <p:spPr>
          <a:xfrm>
            <a:off x="628650" y="2328862"/>
            <a:ext cx="3886200" cy="2886075"/>
          </a:xfrm>
        </p:spPr>
        <p:txBody>
          <a:bodyPr>
            <a:normAutofit/>
          </a:bodyPr>
          <a:lstStyle/>
          <a:p>
            <a:pPr marL="0" indent="0">
              <a:buNone/>
            </a:pPr>
            <a:r>
              <a:rPr lang="de-DE" sz="2000" dirty="0"/>
              <a:t>Elster</a:t>
            </a:r>
          </a:p>
          <a:p>
            <a:pPr marL="0" indent="0">
              <a:buNone/>
            </a:pPr>
            <a:r>
              <a:rPr lang="de-DE" sz="2000" dirty="0"/>
              <a:t>Amsel</a:t>
            </a:r>
          </a:p>
          <a:p>
            <a:pPr marL="0" indent="0">
              <a:buNone/>
            </a:pPr>
            <a:r>
              <a:rPr lang="de-DE" sz="2000" dirty="0"/>
              <a:t>Rotkehlchen</a:t>
            </a:r>
          </a:p>
          <a:p>
            <a:pPr marL="0" indent="0">
              <a:buNone/>
            </a:pPr>
            <a:r>
              <a:rPr lang="de-DE" sz="2000" dirty="0"/>
              <a:t>Buchfink</a:t>
            </a:r>
          </a:p>
          <a:p>
            <a:pPr marL="0" indent="0">
              <a:buNone/>
            </a:pPr>
            <a:r>
              <a:rPr lang="de-DE" sz="2000" dirty="0"/>
              <a:t>Rauchschwalbe</a:t>
            </a:r>
          </a:p>
          <a:p>
            <a:pPr marL="0" indent="0">
              <a:buNone/>
            </a:pPr>
            <a:r>
              <a:rPr lang="de-DE" sz="2000" dirty="0"/>
              <a:t>Kohlmeise</a:t>
            </a:r>
          </a:p>
          <a:p>
            <a:pPr marL="0" indent="0">
              <a:buNone/>
            </a:pPr>
            <a:r>
              <a:rPr lang="de-DE" sz="2000" dirty="0"/>
              <a:t>Mauersegler</a:t>
            </a:r>
          </a:p>
        </p:txBody>
      </p:sp>
      <p:sp>
        <p:nvSpPr>
          <p:cNvPr id="8" name="Inhaltsplatzhalter 7">
            <a:extLst>
              <a:ext uri="{FF2B5EF4-FFF2-40B4-BE49-F238E27FC236}">
                <a16:creationId xmlns:a16="http://schemas.microsoft.com/office/drawing/2014/main" id="{2024EA0F-8DE9-405B-A89D-B1D8844AACDD}"/>
              </a:ext>
            </a:extLst>
          </p:cNvPr>
          <p:cNvSpPr>
            <a:spLocks noGrp="1"/>
          </p:cNvSpPr>
          <p:nvPr>
            <p:ph sz="half" idx="2"/>
          </p:nvPr>
        </p:nvSpPr>
        <p:spPr>
          <a:xfrm>
            <a:off x="4629150" y="2328863"/>
            <a:ext cx="3886200" cy="2886075"/>
          </a:xfrm>
        </p:spPr>
        <p:txBody>
          <a:bodyPr>
            <a:normAutofit/>
          </a:bodyPr>
          <a:lstStyle/>
          <a:p>
            <a:pPr marL="0" indent="0">
              <a:buNone/>
            </a:pPr>
            <a:r>
              <a:rPr lang="de-DE" sz="2000" dirty="0"/>
              <a:t>Feldsperling</a:t>
            </a:r>
          </a:p>
          <a:p>
            <a:pPr marL="0" indent="0">
              <a:buNone/>
            </a:pPr>
            <a:r>
              <a:rPr lang="de-DE" sz="2000" dirty="0"/>
              <a:t>Grünfink</a:t>
            </a:r>
          </a:p>
          <a:p>
            <a:pPr marL="0" indent="0">
              <a:buNone/>
            </a:pPr>
            <a:r>
              <a:rPr lang="de-DE" sz="2000" dirty="0"/>
              <a:t>Mehlschwalbe</a:t>
            </a:r>
          </a:p>
          <a:p>
            <a:pPr marL="0" indent="0">
              <a:buNone/>
            </a:pPr>
            <a:r>
              <a:rPr lang="de-DE" sz="2000" dirty="0"/>
              <a:t>Blaumeise</a:t>
            </a:r>
          </a:p>
          <a:p>
            <a:pPr marL="0" indent="0">
              <a:buNone/>
            </a:pPr>
            <a:r>
              <a:rPr lang="de-DE" sz="2000" dirty="0"/>
              <a:t>Haussperling</a:t>
            </a:r>
          </a:p>
          <a:p>
            <a:pPr marL="0" indent="0">
              <a:buNone/>
            </a:pPr>
            <a:r>
              <a:rPr lang="de-DE" sz="2000" dirty="0"/>
              <a:t>Star</a:t>
            </a:r>
          </a:p>
          <a:p>
            <a:pPr marL="0" indent="0">
              <a:buNone/>
            </a:pPr>
            <a:r>
              <a:rPr lang="de-DE" sz="2000" dirty="0"/>
              <a:t>Hausrotschwanz</a:t>
            </a:r>
          </a:p>
        </p:txBody>
      </p:sp>
      <p:sp>
        <p:nvSpPr>
          <p:cNvPr id="10" name="Textfeld 9">
            <a:extLst>
              <a:ext uri="{FF2B5EF4-FFF2-40B4-BE49-F238E27FC236}">
                <a16:creationId xmlns:a16="http://schemas.microsoft.com/office/drawing/2014/main" id="{92114304-CB68-4250-830C-2CD53AF4387A}"/>
              </a:ext>
            </a:extLst>
          </p:cNvPr>
          <p:cNvSpPr txBox="1"/>
          <p:nvPr/>
        </p:nvSpPr>
        <p:spPr>
          <a:xfrm>
            <a:off x="571500" y="1728788"/>
            <a:ext cx="7886700" cy="400110"/>
          </a:xfrm>
          <a:prstGeom prst="rect">
            <a:avLst/>
          </a:prstGeom>
          <a:noFill/>
        </p:spPr>
        <p:txBody>
          <a:bodyPr wrap="square" rtlCol="0">
            <a:spAutoFit/>
          </a:bodyPr>
          <a:lstStyle/>
          <a:p>
            <a:r>
              <a:rPr lang="de-DE" sz="2000" b="1" dirty="0">
                <a:latin typeface="Open Sans" panose="020B0606030504020204" pitchFamily="34" charset="0"/>
                <a:ea typeface="Open Sans" panose="020B0606030504020204" pitchFamily="34" charset="0"/>
                <a:cs typeface="Open Sans" panose="020B0606030504020204" pitchFamily="34" charset="0"/>
              </a:rPr>
              <a:t>Schreibe die Namen in dein Heft!</a:t>
            </a:r>
          </a:p>
        </p:txBody>
      </p:sp>
      <p:sp>
        <p:nvSpPr>
          <p:cNvPr id="11" name="Textfeld 10">
            <a:extLst>
              <a:ext uri="{FF2B5EF4-FFF2-40B4-BE49-F238E27FC236}">
                <a16:creationId xmlns:a16="http://schemas.microsoft.com/office/drawing/2014/main" id="{06FDB781-A043-41A6-8196-F5341A7AAD1F}"/>
              </a:ext>
            </a:extLst>
          </p:cNvPr>
          <p:cNvSpPr txBox="1"/>
          <p:nvPr/>
        </p:nvSpPr>
        <p:spPr>
          <a:xfrm>
            <a:off x="628650" y="5477559"/>
            <a:ext cx="7272337" cy="707886"/>
          </a:xfrm>
          <a:prstGeom prst="rect">
            <a:avLst/>
          </a:prstGeom>
          <a:noFill/>
        </p:spPr>
        <p:txBody>
          <a:bodyPr wrap="square" rtlCol="0">
            <a:spAutoFit/>
          </a:bodyPr>
          <a:lstStyle/>
          <a:p>
            <a:r>
              <a:rPr lang="de-DE" sz="2000" b="1" dirty="0">
                <a:latin typeface="Open Sans" panose="020B0606030504020204" pitchFamily="34" charset="0"/>
                <a:ea typeface="Open Sans" panose="020B0606030504020204" pitchFamily="34" charset="0"/>
                <a:cs typeface="Open Sans" panose="020B0606030504020204" pitchFamily="34" charset="0"/>
              </a:rPr>
              <a:t>Wir zeigen jetzt Vogelbilder mit Nummer.</a:t>
            </a:r>
          </a:p>
          <a:p>
            <a:r>
              <a:rPr lang="de-DE" sz="2000" b="1" dirty="0">
                <a:latin typeface="Open Sans" panose="020B0606030504020204" pitchFamily="34" charset="0"/>
                <a:ea typeface="Open Sans" panose="020B0606030504020204" pitchFamily="34" charset="0"/>
                <a:cs typeface="Open Sans" panose="020B0606030504020204" pitchFamily="34" charset="0"/>
              </a:rPr>
              <a:t>Notiere neben jeden Namen die passende Bildnummer!</a:t>
            </a:r>
          </a:p>
        </p:txBody>
      </p:sp>
    </p:spTree>
    <p:extLst>
      <p:ext uri="{BB962C8B-B14F-4D97-AF65-F5344CB8AC3E}">
        <p14:creationId xmlns:p14="http://schemas.microsoft.com/office/powerpoint/2010/main" val="222751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4">
            <a:extLst>
              <a:ext uri="{FF2B5EF4-FFF2-40B4-BE49-F238E27FC236}">
                <a16:creationId xmlns:a16="http://schemas.microsoft.com/office/drawing/2014/main" id="{C87878E5-F20C-4C2D-95B9-2C3D4FDEE4DB}"/>
              </a:ext>
            </a:extLst>
          </p:cNvPr>
          <p:cNvPicPr>
            <a:picLocks noGrp="1" noChangeAspect="1"/>
          </p:cNvPicPr>
          <p:nvPr>
            <p:ph idx="1"/>
          </p:nvPr>
        </p:nvPicPr>
        <p:blipFill>
          <a:blip r:embed="rId3"/>
          <a:stretch>
            <a:fillRect/>
          </a:stretch>
        </p:blipFill>
        <p:spPr>
          <a:xfrm>
            <a:off x="1319599" y="1805558"/>
            <a:ext cx="6504801" cy="4338574"/>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57940" y="5867133"/>
            <a:ext cx="1814512" cy="276999"/>
          </a:xfrm>
          <a:prstGeom prst="rect">
            <a:avLst/>
          </a:prstGeom>
          <a:noFill/>
        </p:spPr>
        <p:txBody>
          <a:bodyPr wrap="square" rtlCol="0">
            <a:spAutoFit/>
          </a:bodyPr>
          <a:lstStyle/>
          <a:p>
            <a:r>
              <a:rPr lang="de-DE" sz="1200" dirty="0">
                <a:solidFill>
                  <a:schemeClr val="bg1"/>
                </a:solidFill>
              </a:rPr>
              <a:t>Foto: Claudia Becher </a:t>
            </a:r>
          </a:p>
        </p:txBody>
      </p:sp>
    </p:spTree>
    <p:extLst>
      <p:ext uri="{BB962C8B-B14F-4D97-AF65-F5344CB8AC3E}">
        <p14:creationId xmlns:p14="http://schemas.microsoft.com/office/powerpoint/2010/main" val="155751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76D2ECC-7A35-40D5-9EC0-E6E654BD5A8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71563" y="1835783"/>
            <a:ext cx="6293643" cy="4532186"/>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2.</a:t>
            </a:r>
          </a:p>
        </p:txBody>
      </p:sp>
      <p:sp>
        <p:nvSpPr>
          <p:cNvPr id="6" name="Textfeld 5">
            <a:extLst>
              <a:ext uri="{FF2B5EF4-FFF2-40B4-BE49-F238E27FC236}">
                <a16:creationId xmlns:a16="http://schemas.microsoft.com/office/drawing/2014/main" id="{C6B59A0A-E048-4684-B398-F7D5759EE50D}"/>
              </a:ext>
            </a:extLst>
          </p:cNvPr>
          <p:cNvSpPr txBox="1"/>
          <p:nvPr/>
        </p:nvSpPr>
        <p:spPr>
          <a:xfrm>
            <a:off x="5793582" y="6090970"/>
            <a:ext cx="1814512" cy="276999"/>
          </a:xfrm>
          <a:prstGeom prst="rect">
            <a:avLst/>
          </a:prstGeom>
          <a:noFill/>
        </p:spPr>
        <p:txBody>
          <a:bodyPr wrap="square" rtlCol="0">
            <a:spAutoFit/>
          </a:bodyPr>
          <a:lstStyle/>
          <a:p>
            <a:r>
              <a:rPr lang="de-DE" sz="1200" dirty="0"/>
              <a:t>Foto: Werner </a:t>
            </a:r>
            <a:r>
              <a:rPr lang="de-DE" sz="1200" dirty="0" err="1"/>
              <a:t>Borok</a:t>
            </a:r>
            <a:r>
              <a:rPr lang="de-DE" sz="1200" dirty="0"/>
              <a:t> </a:t>
            </a:r>
          </a:p>
        </p:txBody>
      </p:sp>
    </p:spTree>
    <p:extLst>
      <p:ext uri="{BB962C8B-B14F-4D97-AF65-F5344CB8AC3E}">
        <p14:creationId xmlns:p14="http://schemas.microsoft.com/office/powerpoint/2010/main" val="1066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C9F94F5-5880-4D30-B495-3062D93CBD6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9685" y="1825625"/>
            <a:ext cx="6524629"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3.</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6" y="5869186"/>
            <a:ext cx="1814512" cy="276999"/>
          </a:xfrm>
          <a:prstGeom prst="rect">
            <a:avLst/>
          </a:prstGeom>
          <a:noFill/>
        </p:spPr>
        <p:txBody>
          <a:bodyPr wrap="square" rtlCol="0">
            <a:spAutoFit/>
          </a:bodyPr>
          <a:lstStyle/>
          <a:p>
            <a:r>
              <a:rPr lang="de-DE" sz="1200" dirty="0">
                <a:solidFill>
                  <a:schemeClr val="bg1"/>
                </a:solidFill>
              </a:rPr>
              <a:t>Foto: Markus Bosch</a:t>
            </a:r>
          </a:p>
        </p:txBody>
      </p:sp>
    </p:spTree>
    <p:extLst>
      <p:ext uri="{BB962C8B-B14F-4D97-AF65-F5344CB8AC3E}">
        <p14:creationId xmlns:p14="http://schemas.microsoft.com/office/powerpoint/2010/main" val="32931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396D7674-7BF9-4BCF-B19E-BC9B6D20FE3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90670" y="1690689"/>
            <a:ext cx="6768900" cy="4732495"/>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4.</a:t>
            </a:r>
          </a:p>
        </p:txBody>
      </p:sp>
      <p:sp>
        <p:nvSpPr>
          <p:cNvPr id="6" name="Textfeld 5">
            <a:extLst>
              <a:ext uri="{FF2B5EF4-FFF2-40B4-BE49-F238E27FC236}">
                <a16:creationId xmlns:a16="http://schemas.microsoft.com/office/drawing/2014/main" id="{C6B59A0A-E048-4684-B398-F7D5759EE50D}"/>
              </a:ext>
            </a:extLst>
          </p:cNvPr>
          <p:cNvSpPr txBox="1"/>
          <p:nvPr/>
        </p:nvSpPr>
        <p:spPr>
          <a:xfrm>
            <a:off x="6700838" y="6146185"/>
            <a:ext cx="1814512" cy="276999"/>
          </a:xfrm>
          <a:prstGeom prst="rect">
            <a:avLst/>
          </a:prstGeom>
          <a:noFill/>
        </p:spPr>
        <p:txBody>
          <a:bodyPr wrap="square" rtlCol="0">
            <a:spAutoFit/>
          </a:bodyPr>
          <a:lstStyle/>
          <a:p>
            <a:r>
              <a:rPr lang="de-DE" sz="1200" dirty="0"/>
              <a:t>Foto: Olaf Broders</a:t>
            </a:r>
          </a:p>
        </p:txBody>
      </p:sp>
    </p:spTree>
    <p:extLst>
      <p:ext uri="{BB962C8B-B14F-4D97-AF65-F5344CB8AC3E}">
        <p14:creationId xmlns:p14="http://schemas.microsoft.com/office/powerpoint/2010/main" val="2946950651"/>
      </p:ext>
    </p:extLst>
  </p:cSld>
  <p:clrMapOvr>
    <a:masterClrMapping/>
  </p:clrMapOvr>
</p:sld>
</file>

<file path=ppt/theme/theme1.xml><?xml version="1.0" encoding="utf-8"?>
<a:theme xmlns:a="http://schemas.openxmlformats.org/drawingml/2006/main" name="Designvorlag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s-Vorlagen_4-3_180307" id="{1D053358-8960-D941-A87A-4D485EC9AAD7}" vid="{E76FB873-C791-774D-8E7B-327094BC339F}"/>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vorlag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nSpc>
            <a:spcPct val="70000"/>
          </a:lnSpc>
          <a:defRPr sz="1800" dirty="0" smtClean="0"/>
        </a:defPPr>
      </a:lstStyle>
    </a:txDef>
  </a:objectDefaults>
  <a:extraClrSchemeLst/>
  <a:extLst>
    <a:ext uri="{05A4C25C-085E-4340-85A3-A5531E510DB2}">
      <thm15:themeFamily xmlns:thm15="http://schemas.microsoft.com/office/thememl/2012/main" name="Praesentations-Vorlagen_4-3_180307" id="{1D053358-8960-D941-A87A-4D485EC9AAD7}" vid="{A4E442B6-AA97-8A42-8588-745B9B965E63}"/>
    </a:ext>
  </a:extLst>
</a:theme>
</file>

<file path=ppt/theme/theme4.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s-Vorlagen_4-3_180307" id="{1D053358-8960-D941-A87A-4D485EC9AAD7}" vid="{E52379DA-A15A-9A4F-82E6-6ACC90E633F2}"/>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erantwortlich xmlns="bd1a227b-8f7e-4194-b04f-ecaf851b2842">
      <UserInfo>
        <DisplayName>Katrin Junge</DisplayName>
        <AccountId>36</AccountId>
        <AccountType/>
      </UserInfo>
    </Verantwortlich>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020933A93047A438CCBB2860D069D67" ma:contentTypeVersion="5" ma:contentTypeDescription="Ein neues Dokument erstellen." ma:contentTypeScope="" ma:versionID="f4654e2a83d824a10b36c432a0aa4aab">
  <xsd:schema xmlns:xsd="http://www.w3.org/2001/XMLSchema" xmlns:xs="http://www.w3.org/2001/XMLSchema" xmlns:p="http://schemas.microsoft.com/office/2006/metadata/properties" xmlns:ns2="bd1a227b-8f7e-4194-b04f-ecaf851b2842" targetNamespace="http://schemas.microsoft.com/office/2006/metadata/properties" ma:root="true" ma:fieldsID="d59e4e7879dcaa40a246a59bdc2b41b7" ns2:_="">
    <xsd:import namespace="bd1a227b-8f7e-4194-b04f-ecaf851b2842"/>
    <xsd:element name="properties">
      <xsd:complexType>
        <xsd:sequence>
          <xsd:element name="documentManagement">
            <xsd:complexType>
              <xsd:all>
                <xsd:element ref="ns2:Verantwortlich"/>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a227b-8f7e-4194-b04f-ecaf851b2842" elementFormDefault="qualified">
    <xsd:import namespace="http://schemas.microsoft.com/office/2006/documentManagement/types"/>
    <xsd:import namespace="http://schemas.microsoft.com/office/infopath/2007/PartnerControls"/>
    <xsd:element name="Verantwortlich" ma:index="8" ma:displayName="Verantwortlich" ma:list="UserInfo" ma:SharePointGroup="0" ma:internalName="Verantwortlich">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E51964-786B-4CD9-9CA7-ED6D3429A333}">
  <ds:schemaRefs>
    <ds:schemaRef ds:uri="bd1a227b-8f7e-4194-b04f-ecaf851b284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864F33-B82C-46DA-B8AC-054F0FD8E7AE}">
  <ds:schemaRefs>
    <ds:schemaRef ds:uri="http://schemas.microsoft.com/sharepoint/v3/contenttype/forms"/>
  </ds:schemaRefs>
</ds:datastoreItem>
</file>

<file path=customXml/itemProps3.xml><?xml version="1.0" encoding="utf-8"?>
<ds:datastoreItem xmlns:ds="http://schemas.openxmlformats.org/officeDocument/2006/customXml" ds:itemID="{66211830-0868-476F-82F5-D9EF7B8B6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a227b-8f7e-4194-b04f-ecaf851b2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Stunde der Gartenvögel Präsentation</Template>
  <TotalTime>0</TotalTime>
  <Words>5274</Words>
  <Application>Microsoft Office PowerPoint</Application>
  <PresentationFormat>Bildschirmpräsentation (4:3)</PresentationFormat>
  <Paragraphs>377</Paragraphs>
  <Slides>44</Slides>
  <Notes>27</Notes>
  <HiddenSlides>0</HiddenSlides>
  <MMClips>14</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44</vt:i4>
      </vt:variant>
    </vt:vector>
  </HeadingPairs>
  <TitlesOfParts>
    <vt:vector size="55" baseType="lpstr">
      <vt:lpstr>Arial</vt:lpstr>
      <vt:lpstr>Calibri</vt:lpstr>
      <vt:lpstr>Calibri Light</vt:lpstr>
      <vt:lpstr>Open Sans</vt:lpstr>
      <vt:lpstr>Philosopher</vt:lpstr>
      <vt:lpstr>Symbol</vt:lpstr>
      <vt:lpstr>Wingdings</vt:lpstr>
      <vt:lpstr>Designvorlage 2</vt:lpstr>
      <vt:lpstr>1_Benutzerdefiniertes Design</vt:lpstr>
      <vt:lpstr>Designvorlage 3</vt:lpstr>
      <vt:lpstr>Benutzerdefiniertes Design</vt:lpstr>
      <vt:lpstr>Unsere Vögel im Sommer</vt:lpstr>
      <vt:lpstr>Allgemeines zur Vogelbestimmung</vt:lpstr>
      <vt:lpstr>Wichtige Kriterien  optischer Bestimmung</vt:lpstr>
      <vt:lpstr>Die Vogelgruppen</vt:lpstr>
      <vt:lpstr>Vögel im Sommer Das Vogel-Quiz</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 </vt:lpstr>
      <vt:lpstr>Vögel im Sommer</vt:lpstr>
      <vt:lpstr>Vögel im Sommer</vt:lpstr>
      <vt:lpstr>Vögel im Sommer</vt:lpstr>
      <vt:lpstr>Vögel im Sommer</vt:lpstr>
      <vt:lpstr>Vögel im Sommer</vt:lpstr>
      <vt:lpstr>Vögel im Sommer</vt:lpstr>
      <vt:lpstr>Vögel im Sommer  </vt:lpstr>
      <vt:lpstr>Vögel im Sommer  </vt:lpstr>
      <vt:lpstr>Vögel im Sommer</vt:lpstr>
      <vt:lpstr>Vögel im Sommer  </vt:lpstr>
      <vt:lpstr>Vögel im Sommer  </vt:lpstr>
      <vt:lpstr>Vögel im Sommer</vt:lpstr>
      <vt:lpstr>Vögel im Sommer</vt:lpstr>
      <vt:lpstr>Vögel im Sommer</vt:lpstr>
      <vt:lpstr>Vögel im Sommer</vt:lpstr>
      <vt:lpstr>Vögel im Sommer</vt:lpstr>
      <vt:lpstr>Vögel im Sommer</vt:lpstr>
      <vt:lpstr>Vogelbestimmung Feldsperling - Haussperling</vt:lpstr>
      <vt:lpstr>STUNDE DER GARTENVÖGEL</vt:lpstr>
      <vt:lpstr>So geht’s:</vt:lpstr>
      <vt:lpstr>STUNDE DER GARTENVÖGEL</vt:lpstr>
      <vt:lpstr>NABU-Auswertungen der letzten Jahre</vt:lpstr>
      <vt:lpstr>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LBV-Team Oberbayern</dc:creator>
  <cp:lastModifiedBy>LBV-Team Oberbayern</cp:lastModifiedBy>
  <cp:revision>106</cp:revision>
  <dcterms:created xsi:type="dcterms:W3CDTF">2020-01-27T08:29:45Z</dcterms:created>
  <dcterms:modified xsi:type="dcterms:W3CDTF">2020-02-13T15:48:29Z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0x0101005020933A93047A438CCBB2860D069D67</vt:lpwstr>
  </property>
</Properties>
</file>